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49" r:id="rId3"/>
    <p:sldId id="257" r:id="rId4"/>
    <p:sldId id="348" r:id="rId5"/>
    <p:sldId id="258" r:id="rId6"/>
    <p:sldId id="259" r:id="rId7"/>
    <p:sldId id="350" r:id="rId8"/>
    <p:sldId id="351" r:id="rId9"/>
    <p:sldId id="352" r:id="rId10"/>
    <p:sldId id="353" r:id="rId11"/>
    <p:sldId id="354" r:id="rId12"/>
    <p:sldId id="355" r:id="rId13"/>
    <p:sldId id="265" r:id="rId14"/>
    <p:sldId id="345" r:id="rId15"/>
    <p:sldId id="346" r:id="rId16"/>
    <p:sldId id="347"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2E4C6"/>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3" autoAdjust="0"/>
    <p:restoredTop sz="94660"/>
  </p:normalViewPr>
  <p:slideViewPr>
    <p:cSldViewPr snapToGrid="0">
      <p:cViewPr varScale="1">
        <p:scale>
          <a:sx n="116" d="100"/>
          <a:sy n="116" d="100"/>
        </p:scale>
        <p:origin x="144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834E587-3555-48A4-8A37-2EE247970808}" type="datetimeFigureOut">
              <a:rPr lang="en-GB" smtClean="0"/>
              <a:t>28/06/2023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919665-36BF-4351-91C8-E308D861A8D0}" type="slidenum">
              <a:rPr lang="en-GB" smtClean="0"/>
              <a:t>‹#›</a:t>
            </a:fld>
            <a:endParaRPr lang="en-GB"/>
          </a:p>
        </p:txBody>
      </p:sp>
    </p:spTree>
    <p:extLst>
      <p:ext uri="{BB962C8B-B14F-4D97-AF65-F5344CB8AC3E}">
        <p14:creationId xmlns:p14="http://schemas.microsoft.com/office/powerpoint/2010/main" val="1456595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34E587-3555-48A4-8A37-2EE247970808}" type="datetimeFigureOut">
              <a:rPr lang="en-GB" smtClean="0"/>
              <a:t>28/06/2023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919665-36BF-4351-91C8-E308D861A8D0}" type="slidenum">
              <a:rPr lang="en-GB" smtClean="0"/>
              <a:t>‹#›</a:t>
            </a:fld>
            <a:endParaRPr lang="en-GB"/>
          </a:p>
        </p:txBody>
      </p:sp>
    </p:spTree>
    <p:extLst>
      <p:ext uri="{BB962C8B-B14F-4D97-AF65-F5344CB8AC3E}">
        <p14:creationId xmlns:p14="http://schemas.microsoft.com/office/powerpoint/2010/main" val="3839319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34E587-3555-48A4-8A37-2EE247970808}" type="datetimeFigureOut">
              <a:rPr lang="en-GB" smtClean="0"/>
              <a:t>28/06/2023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919665-36BF-4351-91C8-E308D861A8D0}" type="slidenum">
              <a:rPr lang="en-GB" smtClean="0"/>
              <a:t>‹#›</a:t>
            </a:fld>
            <a:endParaRPr lang="en-GB"/>
          </a:p>
        </p:txBody>
      </p:sp>
    </p:spTree>
    <p:extLst>
      <p:ext uri="{BB962C8B-B14F-4D97-AF65-F5344CB8AC3E}">
        <p14:creationId xmlns:p14="http://schemas.microsoft.com/office/powerpoint/2010/main" val="270498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34E587-3555-48A4-8A37-2EE247970808}" type="datetimeFigureOut">
              <a:rPr lang="en-GB" smtClean="0"/>
              <a:t>28/06/2023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919665-36BF-4351-91C8-E308D861A8D0}" type="slidenum">
              <a:rPr lang="en-GB" smtClean="0"/>
              <a:t>‹#›</a:t>
            </a:fld>
            <a:endParaRPr lang="en-GB"/>
          </a:p>
        </p:txBody>
      </p:sp>
    </p:spTree>
    <p:extLst>
      <p:ext uri="{BB962C8B-B14F-4D97-AF65-F5344CB8AC3E}">
        <p14:creationId xmlns:p14="http://schemas.microsoft.com/office/powerpoint/2010/main" val="4127586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834E587-3555-48A4-8A37-2EE247970808}" type="datetimeFigureOut">
              <a:rPr lang="en-GB" smtClean="0"/>
              <a:t>28/06/2023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919665-36BF-4351-91C8-E308D861A8D0}" type="slidenum">
              <a:rPr lang="en-GB" smtClean="0"/>
              <a:t>‹#›</a:t>
            </a:fld>
            <a:endParaRPr lang="en-GB"/>
          </a:p>
        </p:txBody>
      </p:sp>
    </p:spTree>
    <p:extLst>
      <p:ext uri="{BB962C8B-B14F-4D97-AF65-F5344CB8AC3E}">
        <p14:creationId xmlns:p14="http://schemas.microsoft.com/office/powerpoint/2010/main" val="2853709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834E587-3555-48A4-8A37-2EE247970808}" type="datetimeFigureOut">
              <a:rPr lang="en-GB" smtClean="0"/>
              <a:t>28/06/2023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D919665-36BF-4351-91C8-E308D861A8D0}" type="slidenum">
              <a:rPr lang="en-GB" smtClean="0"/>
              <a:t>‹#›</a:t>
            </a:fld>
            <a:endParaRPr lang="en-GB"/>
          </a:p>
        </p:txBody>
      </p:sp>
    </p:spTree>
    <p:extLst>
      <p:ext uri="{BB962C8B-B14F-4D97-AF65-F5344CB8AC3E}">
        <p14:creationId xmlns:p14="http://schemas.microsoft.com/office/powerpoint/2010/main" val="1129106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34E587-3555-48A4-8A37-2EE247970808}" type="datetimeFigureOut">
              <a:rPr lang="en-GB" smtClean="0"/>
              <a:t>28/06/2023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D919665-36BF-4351-91C8-E308D861A8D0}" type="slidenum">
              <a:rPr lang="en-GB" smtClean="0"/>
              <a:t>‹#›</a:t>
            </a:fld>
            <a:endParaRPr lang="en-GB"/>
          </a:p>
        </p:txBody>
      </p:sp>
    </p:spTree>
    <p:extLst>
      <p:ext uri="{BB962C8B-B14F-4D97-AF65-F5344CB8AC3E}">
        <p14:creationId xmlns:p14="http://schemas.microsoft.com/office/powerpoint/2010/main" val="3092661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834E587-3555-48A4-8A37-2EE247970808}" type="datetimeFigureOut">
              <a:rPr lang="en-GB" smtClean="0"/>
              <a:t>28/06/2023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D919665-36BF-4351-91C8-E308D861A8D0}" type="slidenum">
              <a:rPr lang="en-GB" smtClean="0"/>
              <a:t>‹#›</a:t>
            </a:fld>
            <a:endParaRPr lang="en-GB"/>
          </a:p>
        </p:txBody>
      </p:sp>
    </p:spTree>
    <p:extLst>
      <p:ext uri="{BB962C8B-B14F-4D97-AF65-F5344CB8AC3E}">
        <p14:creationId xmlns:p14="http://schemas.microsoft.com/office/powerpoint/2010/main" val="2748851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34E587-3555-48A4-8A37-2EE247970808}" type="datetimeFigureOut">
              <a:rPr lang="en-GB" smtClean="0"/>
              <a:t>28/06/2023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D919665-36BF-4351-91C8-E308D861A8D0}" type="slidenum">
              <a:rPr lang="en-GB" smtClean="0"/>
              <a:t>‹#›</a:t>
            </a:fld>
            <a:endParaRPr lang="en-GB"/>
          </a:p>
        </p:txBody>
      </p:sp>
    </p:spTree>
    <p:extLst>
      <p:ext uri="{BB962C8B-B14F-4D97-AF65-F5344CB8AC3E}">
        <p14:creationId xmlns:p14="http://schemas.microsoft.com/office/powerpoint/2010/main" val="712842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834E587-3555-48A4-8A37-2EE247970808}" type="datetimeFigureOut">
              <a:rPr lang="en-GB" smtClean="0"/>
              <a:t>28/06/2023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D919665-36BF-4351-91C8-E308D861A8D0}" type="slidenum">
              <a:rPr lang="en-GB" smtClean="0"/>
              <a:t>‹#›</a:t>
            </a:fld>
            <a:endParaRPr lang="en-GB"/>
          </a:p>
        </p:txBody>
      </p:sp>
    </p:spTree>
    <p:extLst>
      <p:ext uri="{BB962C8B-B14F-4D97-AF65-F5344CB8AC3E}">
        <p14:creationId xmlns:p14="http://schemas.microsoft.com/office/powerpoint/2010/main" val="3617754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834E587-3555-48A4-8A37-2EE247970808}" type="datetimeFigureOut">
              <a:rPr lang="en-GB" smtClean="0"/>
              <a:t>28/06/2023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D919665-36BF-4351-91C8-E308D861A8D0}" type="slidenum">
              <a:rPr lang="en-GB" smtClean="0"/>
              <a:t>‹#›</a:t>
            </a:fld>
            <a:endParaRPr lang="en-GB"/>
          </a:p>
        </p:txBody>
      </p:sp>
    </p:spTree>
    <p:extLst>
      <p:ext uri="{BB962C8B-B14F-4D97-AF65-F5344CB8AC3E}">
        <p14:creationId xmlns:p14="http://schemas.microsoft.com/office/powerpoint/2010/main" val="2214955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34E587-3555-48A4-8A37-2EE247970808}" type="datetimeFigureOut">
              <a:rPr lang="en-GB" smtClean="0"/>
              <a:t>28/06/2023</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919665-36BF-4351-91C8-E308D861A8D0}" type="slidenum">
              <a:rPr lang="en-GB" smtClean="0"/>
              <a:t>‹#›</a:t>
            </a:fld>
            <a:endParaRPr lang="en-GB"/>
          </a:p>
        </p:txBody>
      </p:sp>
    </p:spTree>
    <p:extLst>
      <p:ext uri="{BB962C8B-B14F-4D97-AF65-F5344CB8AC3E}">
        <p14:creationId xmlns:p14="http://schemas.microsoft.com/office/powerpoint/2010/main" val="34531738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2325DF3-BCAD-44A4-9AA0-901FEFBA8D24}"/>
              </a:ext>
            </a:extLst>
          </p:cNvPr>
          <p:cNvPicPr>
            <a:picLocks noChangeAspect="1"/>
          </p:cNvPicPr>
          <p:nvPr/>
        </p:nvPicPr>
        <p:blipFill>
          <a:blip r:embed="rId2"/>
          <a:stretch>
            <a:fillRect/>
          </a:stretch>
        </p:blipFill>
        <p:spPr>
          <a:xfrm>
            <a:off x="4139513" y="3274542"/>
            <a:ext cx="2794188" cy="1582496"/>
          </a:xfrm>
          <a:prstGeom prst="rect">
            <a:avLst/>
          </a:prstGeom>
        </p:spPr>
      </p:pic>
      <p:pic>
        <p:nvPicPr>
          <p:cNvPr id="13" name="Picture 12">
            <a:extLst>
              <a:ext uri="{FF2B5EF4-FFF2-40B4-BE49-F238E27FC236}">
                <a16:creationId xmlns:a16="http://schemas.microsoft.com/office/drawing/2014/main" id="{FF66F17A-E5BC-40A3-83FF-A07A44BB9D8E}"/>
              </a:ext>
            </a:extLst>
          </p:cNvPr>
          <p:cNvPicPr>
            <a:picLocks noChangeAspect="1"/>
          </p:cNvPicPr>
          <p:nvPr/>
        </p:nvPicPr>
        <p:blipFill>
          <a:blip r:embed="rId3"/>
          <a:stretch>
            <a:fillRect/>
          </a:stretch>
        </p:blipFill>
        <p:spPr>
          <a:xfrm>
            <a:off x="172994" y="1507523"/>
            <a:ext cx="3966519" cy="2477902"/>
          </a:xfrm>
          <a:prstGeom prst="rect">
            <a:avLst/>
          </a:prstGeom>
        </p:spPr>
      </p:pic>
      <p:pic>
        <p:nvPicPr>
          <p:cNvPr id="12" name="Picture 11">
            <a:extLst>
              <a:ext uri="{FF2B5EF4-FFF2-40B4-BE49-F238E27FC236}">
                <a16:creationId xmlns:a16="http://schemas.microsoft.com/office/drawing/2014/main" id="{9AA55C93-B7D1-4ED1-BE73-5E27746960A6}"/>
              </a:ext>
            </a:extLst>
          </p:cNvPr>
          <p:cNvPicPr>
            <a:picLocks noChangeAspect="1"/>
          </p:cNvPicPr>
          <p:nvPr/>
        </p:nvPicPr>
        <p:blipFill>
          <a:blip r:embed="rId4"/>
          <a:stretch>
            <a:fillRect/>
          </a:stretch>
        </p:blipFill>
        <p:spPr>
          <a:xfrm>
            <a:off x="6925556" y="1507523"/>
            <a:ext cx="2045450" cy="3314934"/>
          </a:xfrm>
          <a:prstGeom prst="rect">
            <a:avLst/>
          </a:prstGeom>
        </p:spPr>
      </p:pic>
      <p:sp>
        <p:nvSpPr>
          <p:cNvPr id="6" name="Rectangle: Rounded Corners 5">
            <a:extLst>
              <a:ext uri="{FF2B5EF4-FFF2-40B4-BE49-F238E27FC236}">
                <a16:creationId xmlns:a16="http://schemas.microsoft.com/office/drawing/2014/main" id="{EFAE87F6-3BE5-4A4D-9519-B2D99D09C338}"/>
              </a:ext>
            </a:extLst>
          </p:cNvPr>
          <p:cNvSpPr/>
          <p:nvPr/>
        </p:nvSpPr>
        <p:spPr>
          <a:xfrm>
            <a:off x="172994" y="72480"/>
            <a:ext cx="8798011" cy="1322173"/>
          </a:xfrm>
          <a:prstGeom prst="roundRect">
            <a:avLst/>
          </a:prstGeom>
          <a:solidFill>
            <a:schemeClr val="bg1">
              <a:lumMod val="50000"/>
            </a:schemeClr>
          </a:solidFill>
          <a:ln>
            <a:solidFill>
              <a:srgbClr val="72E4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72E4C6"/>
                </a:solidFill>
              </a:rPr>
              <a:t>A-Level History Taster Session</a:t>
            </a:r>
            <a:br>
              <a:rPr lang="en-GB" sz="2000" dirty="0">
                <a:solidFill>
                  <a:srgbClr val="72E4C6"/>
                </a:solidFill>
              </a:rPr>
            </a:br>
            <a:r>
              <a:rPr lang="en-GB" sz="2000" dirty="0">
                <a:solidFill>
                  <a:srgbClr val="72E4C6"/>
                </a:solidFill>
              </a:rPr>
              <a:t>Starter: What is History? Think, Pair, Share. </a:t>
            </a:r>
          </a:p>
        </p:txBody>
      </p:sp>
      <p:pic>
        <p:nvPicPr>
          <p:cNvPr id="14" name="Picture 13">
            <a:extLst>
              <a:ext uri="{FF2B5EF4-FFF2-40B4-BE49-F238E27FC236}">
                <a16:creationId xmlns:a16="http://schemas.microsoft.com/office/drawing/2014/main" id="{48C6978E-7675-4650-88B6-0CCD25EF4979}"/>
              </a:ext>
            </a:extLst>
          </p:cNvPr>
          <p:cNvPicPr>
            <a:picLocks noChangeAspect="1"/>
          </p:cNvPicPr>
          <p:nvPr/>
        </p:nvPicPr>
        <p:blipFill>
          <a:blip r:embed="rId5"/>
          <a:stretch>
            <a:fillRect/>
          </a:stretch>
        </p:blipFill>
        <p:spPr>
          <a:xfrm>
            <a:off x="172994" y="3985425"/>
            <a:ext cx="3966519" cy="2477901"/>
          </a:xfrm>
          <a:prstGeom prst="rect">
            <a:avLst/>
          </a:prstGeom>
        </p:spPr>
      </p:pic>
      <p:pic>
        <p:nvPicPr>
          <p:cNvPr id="15" name="Picture 14">
            <a:extLst>
              <a:ext uri="{FF2B5EF4-FFF2-40B4-BE49-F238E27FC236}">
                <a16:creationId xmlns:a16="http://schemas.microsoft.com/office/drawing/2014/main" id="{1267BC2E-3F93-4FB9-879F-CA96FD50BF9C}"/>
              </a:ext>
            </a:extLst>
          </p:cNvPr>
          <p:cNvPicPr>
            <a:picLocks noChangeAspect="1"/>
          </p:cNvPicPr>
          <p:nvPr/>
        </p:nvPicPr>
        <p:blipFill>
          <a:blip r:embed="rId6"/>
          <a:stretch>
            <a:fillRect/>
          </a:stretch>
        </p:blipFill>
        <p:spPr>
          <a:xfrm>
            <a:off x="4131368" y="1507523"/>
            <a:ext cx="2794188" cy="1767018"/>
          </a:xfrm>
          <a:prstGeom prst="rect">
            <a:avLst/>
          </a:prstGeom>
        </p:spPr>
      </p:pic>
      <p:pic>
        <p:nvPicPr>
          <p:cNvPr id="16" name="Picture 15">
            <a:extLst>
              <a:ext uri="{FF2B5EF4-FFF2-40B4-BE49-F238E27FC236}">
                <a16:creationId xmlns:a16="http://schemas.microsoft.com/office/drawing/2014/main" id="{167242AC-B9D2-4B20-96B9-5E04AF6081D1}"/>
              </a:ext>
            </a:extLst>
          </p:cNvPr>
          <p:cNvPicPr>
            <a:picLocks noChangeAspect="1"/>
          </p:cNvPicPr>
          <p:nvPr/>
        </p:nvPicPr>
        <p:blipFill rotWithShape="1">
          <a:blip r:embed="rId7"/>
          <a:srcRect l="13768" t="9712"/>
          <a:stretch/>
        </p:blipFill>
        <p:spPr>
          <a:xfrm>
            <a:off x="6187849" y="4822456"/>
            <a:ext cx="2786042" cy="1640870"/>
          </a:xfrm>
          <a:prstGeom prst="rect">
            <a:avLst/>
          </a:prstGeom>
        </p:spPr>
      </p:pic>
      <p:pic>
        <p:nvPicPr>
          <p:cNvPr id="17" name="Picture 16">
            <a:extLst>
              <a:ext uri="{FF2B5EF4-FFF2-40B4-BE49-F238E27FC236}">
                <a16:creationId xmlns:a16="http://schemas.microsoft.com/office/drawing/2014/main" id="{5F7F7784-428C-4A04-8091-87E909ABE8D7}"/>
              </a:ext>
            </a:extLst>
          </p:cNvPr>
          <p:cNvPicPr>
            <a:picLocks noChangeAspect="1"/>
          </p:cNvPicPr>
          <p:nvPr/>
        </p:nvPicPr>
        <p:blipFill>
          <a:blip r:embed="rId8"/>
          <a:stretch>
            <a:fillRect/>
          </a:stretch>
        </p:blipFill>
        <p:spPr>
          <a:xfrm>
            <a:off x="4131368" y="4822456"/>
            <a:ext cx="2207648" cy="1640870"/>
          </a:xfrm>
          <a:prstGeom prst="rect">
            <a:avLst/>
          </a:prstGeom>
        </p:spPr>
      </p:pic>
    </p:spTree>
    <p:extLst>
      <p:ext uri="{BB962C8B-B14F-4D97-AF65-F5344CB8AC3E}">
        <p14:creationId xmlns:p14="http://schemas.microsoft.com/office/powerpoint/2010/main" val="2748876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57A22-55F2-4D48-B24F-45FF035281E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B89A47B-15B7-43D1-B823-0BEAD7DDBD37}"/>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C5993E0E-1C27-4B3C-81E1-696C655BC24A}"/>
              </a:ext>
            </a:extLst>
          </p:cNvPr>
          <p:cNvPicPr>
            <a:picLocks noChangeAspect="1"/>
          </p:cNvPicPr>
          <p:nvPr/>
        </p:nvPicPr>
        <p:blipFill>
          <a:blip r:embed="rId2"/>
          <a:stretch>
            <a:fillRect/>
          </a:stretch>
        </p:blipFill>
        <p:spPr>
          <a:xfrm>
            <a:off x="225835" y="0"/>
            <a:ext cx="4346165" cy="6858000"/>
          </a:xfrm>
          <a:prstGeom prst="rect">
            <a:avLst/>
          </a:prstGeom>
        </p:spPr>
      </p:pic>
      <p:pic>
        <p:nvPicPr>
          <p:cNvPr id="5" name="Picture 4">
            <a:extLst>
              <a:ext uri="{FF2B5EF4-FFF2-40B4-BE49-F238E27FC236}">
                <a16:creationId xmlns:a16="http://schemas.microsoft.com/office/drawing/2014/main" id="{CC09B1DE-CF39-4A37-BF48-0F265E1B67E9}"/>
              </a:ext>
            </a:extLst>
          </p:cNvPr>
          <p:cNvPicPr>
            <a:picLocks noChangeAspect="1"/>
          </p:cNvPicPr>
          <p:nvPr/>
        </p:nvPicPr>
        <p:blipFill>
          <a:blip r:embed="rId3"/>
          <a:stretch>
            <a:fillRect/>
          </a:stretch>
        </p:blipFill>
        <p:spPr>
          <a:xfrm>
            <a:off x="4748488" y="0"/>
            <a:ext cx="4293163" cy="6858000"/>
          </a:xfrm>
          <a:prstGeom prst="rect">
            <a:avLst/>
          </a:prstGeom>
        </p:spPr>
      </p:pic>
    </p:spTree>
    <p:extLst>
      <p:ext uri="{BB962C8B-B14F-4D97-AF65-F5344CB8AC3E}">
        <p14:creationId xmlns:p14="http://schemas.microsoft.com/office/powerpoint/2010/main" val="3965048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40731-6B38-4B71-853A-C5EBC9E686E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3847A48-70BA-439E-89FA-BDBF1B7177DC}"/>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61CF3461-A494-4D72-B00D-77A32F449714}"/>
              </a:ext>
            </a:extLst>
          </p:cNvPr>
          <p:cNvPicPr>
            <a:picLocks noChangeAspect="1"/>
          </p:cNvPicPr>
          <p:nvPr/>
        </p:nvPicPr>
        <p:blipFill rotWithShape="1">
          <a:blip r:embed="rId2"/>
          <a:srcRect l="15263"/>
          <a:stretch/>
        </p:blipFill>
        <p:spPr>
          <a:xfrm>
            <a:off x="370701" y="0"/>
            <a:ext cx="3918591" cy="6858000"/>
          </a:xfrm>
          <a:prstGeom prst="rect">
            <a:avLst/>
          </a:prstGeom>
        </p:spPr>
      </p:pic>
      <p:pic>
        <p:nvPicPr>
          <p:cNvPr id="5" name="Picture 4">
            <a:extLst>
              <a:ext uri="{FF2B5EF4-FFF2-40B4-BE49-F238E27FC236}">
                <a16:creationId xmlns:a16="http://schemas.microsoft.com/office/drawing/2014/main" id="{2B4F1246-EC66-4C48-B45A-B0635FFD94BC}"/>
              </a:ext>
            </a:extLst>
          </p:cNvPr>
          <p:cNvPicPr>
            <a:picLocks noChangeAspect="1"/>
          </p:cNvPicPr>
          <p:nvPr/>
        </p:nvPicPr>
        <p:blipFill>
          <a:blip r:embed="rId3"/>
          <a:stretch>
            <a:fillRect/>
          </a:stretch>
        </p:blipFill>
        <p:spPr>
          <a:xfrm>
            <a:off x="4722162" y="0"/>
            <a:ext cx="4279913" cy="6858000"/>
          </a:xfrm>
          <a:prstGeom prst="rect">
            <a:avLst/>
          </a:prstGeom>
        </p:spPr>
      </p:pic>
    </p:spTree>
    <p:extLst>
      <p:ext uri="{BB962C8B-B14F-4D97-AF65-F5344CB8AC3E}">
        <p14:creationId xmlns:p14="http://schemas.microsoft.com/office/powerpoint/2010/main" val="871442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C352E-FE11-47EA-B17D-981D1ACEE73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F28BE26-2D91-4347-A712-D0520253D716}"/>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40A8720B-78C4-49AF-BD52-3D8756E6E8D4}"/>
              </a:ext>
            </a:extLst>
          </p:cNvPr>
          <p:cNvPicPr>
            <a:picLocks noChangeAspect="1"/>
          </p:cNvPicPr>
          <p:nvPr/>
        </p:nvPicPr>
        <p:blipFill>
          <a:blip r:embed="rId2"/>
          <a:stretch>
            <a:fillRect/>
          </a:stretch>
        </p:blipFill>
        <p:spPr>
          <a:xfrm>
            <a:off x="145149" y="0"/>
            <a:ext cx="4306414" cy="6858000"/>
          </a:xfrm>
          <a:prstGeom prst="rect">
            <a:avLst/>
          </a:prstGeom>
        </p:spPr>
      </p:pic>
      <p:pic>
        <p:nvPicPr>
          <p:cNvPr id="5" name="Picture 4">
            <a:extLst>
              <a:ext uri="{FF2B5EF4-FFF2-40B4-BE49-F238E27FC236}">
                <a16:creationId xmlns:a16="http://schemas.microsoft.com/office/drawing/2014/main" id="{A07A90D1-0C8F-4544-BA4B-4B28FC442AE0}"/>
              </a:ext>
            </a:extLst>
          </p:cNvPr>
          <p:cNvPicPr>
            <a:picLocks noChangeAspect="1"/>
          </p:cNvPicPr>
          <p:nvPr/>
        </p:nvPicPr>
        <p:blipFill>
          <a:blip r:embed="rId3"/>
          <a:stretch>
            <a:fillRect/>
          </a:stretch>
        </p:blipFill>
        <p:spPr>
          <a:xfrm>
            <a:off x="4692439" y="0"/>
            <a:ext cx="4253412" cy="6858000"/>
          </a:xfrm>
          <a:prstGeom prst="rect">
            <a:avLst/>
          </a:prstGeom>
        </p:spPr>
      </p:pic>
    </p:spTree>
    <p:extLst>
      <p:ext uri="{BB962C8B-B14F-4D97-AF65-F5344CB8AC3E}">
        <p14:creationId xmlns:p14="http://schemas.microsoft.com/office/powerpoint/2010/main" val="2198998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2325DF3-BCAD-44A4-9AA0-901FEFBA8D24}"/>
              </a:ext>
            </a:extLst>
          </p:cNvPr>
          <p:cNvPicPr>
            <a:picLocks noChangeAspect="1"/>
          </p:cNvPicPr>
          <p:nvPr/>
        </p:nvPicPr>
        <p:blipFill>
          <a:blip r:embed="rId2"/>
          <a:stretch>
            <a:fillRect/>
          </a:stretch>
        </p:blipFill>
        <p:spPr>
          <a:xfrm>
            <a:off x="4139513" y="3274542"/>
            <a:ext cx="2794188" cy="1582496"/>
          </a:xfrm>
          <a:prstGeom prst="rect">
            <a:avLst/>
          </a:prstGeom>
        </p:spPr>
      </p:pic>
      <p:pic>
        <p:nvPicPr>
          <p:cNvPr id="13" name="Picture 12">
            <a:extLst>
              <a:ext uri="{FF2B5EF4-FFF2-40B4-BE49-F238E27FC236}">
                <a16:creationId xmlns:a16="http://schemas.microsoft.com/office/drawing/2014/main" id="{FF66F17A-E5BC-40A3-83FF-A07A44BB9D8E}"/>
              </a:ext>
            </a:extLst>
          </p:cNvPr>
          <p:cNvPicPr>
            <a:picLocks noChangeAspect="1"/>
          </p:cNvPicPr>
          <p:nvPr/>
        </p:nvPicPr>
        <p:blipFill>
          <a:blip r:embed="rId3"/>
          <a:stretch>
            <a:fillRect/>
          </a:stretch>
        </p:blipFill>
        <p:spPr>
          <a:xfrm>
            <a:off x="172994" y="1507523"/>
            <a:ext cx="3966519" cy="2477902"/>
          </a:xfrm>
          <a:prstGeom prst="rect">
            <a:avLst/>
          </a:prstGeom>
        </p:spPr>
      </p:pic>
      <p:pic>
        <p:nvPicPr>
          <p:cNvPr id="12" name="Picture 11">
            <a:extLst>
              <a:ext uri="{FF2B5EF4-FFF2-40B4-BE49-F238E27FC236}">
                <a16:creationId xmlns:a16="http://schemas.microsoft.com/office/drawing/2014/main" id="{9AA55C93-B7D1-4ED1-BE73-5E27746960A6}"/>
              </a:ext>
            </a:extLst>
          </p:cNvPr>
          <p:cNvPicPr>
            <a:picLocks noChangeAspect="1"/>
          </p:cNvPicPr>
          <p:nvPr/>
        </p:nvPicPr>
        <p:blipFill>
          <a:blip r:embed="rId4"/>
          <a:stretch>
            <a:fillRect/>
          </a:stretch>
        </p:blipFill>
        <p:spPr>
          <a:xfrm>
            <a:off x="6925556" y="1507523"/>
            <a:ext cx="2045450" cy="3314934"/>
          </a:xfrm>
          <a:prstGeom prst="rect">
            <a:avLst/>
          </a:prstGeom>
        </p:spPr>
      </p:pic>
      <p:sp>
        <p:nvSpPr>
          <p:cNvPr id="6" name="Rectangle: Rounded Corners 5">
            <a:extLst>
              <a:ext uri="{FF2B5EF4-FFF2-40B4-BE49-F238E27FC236}">
                <a16:creationId xmlns:a16="http://schemas.microsoft.com/office/drawing/2014/main" id="{EFAE87F6-3BE5-4A4D-9519-B2D99D09C338}"/>
              </a:ext>
            </a:extLst>
          </p:cNvPr>
          <p:cNvSpPr/>
          <p:nvPr/>
        </p:nvSpPr>
        <p:spPr>
          <a:xfrm>
            <a:off x="172994" y="72480"/>
            <a:ext cx="8798011" cy="1322173"/>
          </a:xfrm>
          <a:prstGeom prst="roundRect">
            <a:avLst/>
          </a:prstGeom>
          <a:solidFill>
            <a:schemeClr val="bg1">
              <a:lumMod val="50000"/>
            </a:schemeClr>
          </a:solidFill>
          <a:ln>
            <a:solidFill>
              <a:srgbClr val="72E4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72E4C6"/>
                </a:solidFill>
              </a:rPr>
              <a:t>A-Level History Taster Session</a:t>
            </a:r>
            <a:br>
              <a:rPr lang="en-GB" sz="2000" dirty="0">
                <a:solidFill>
                  <a:srgbClr val="72E4C6"/>
                </a:solidFill>
              </a:rPr>
            </a:br>
            <a:r>
              <a:rPr lang="en-GB" sz="2000" dirty="0">
                <a:solidFill>
                  <a:srgbClr val="72E4C6"/>
                </a:solidFill>
              </a:rPr>
              <a:t>Review: What is History? Think, Pair, Share. </a:t>
            </a:r>
          </a:p>
        </p:txBody>
      </p:sp>
      <p:pic>
        <p:nvPicPr>
          <p:cNvPr id="14" name="Picture 13">
            <a:extLst>
              <a:ext uri="{FF2B5EF4-FFF2-40B4-BE49-F238E27FC236}">
                <a16:creationId xmlns:a16="http://schemas.microsoft.com/office/drawing/2014/main" id="{48C6978E-7675-4650-88B6-0CCD25EF4979}"/>
              </a:ext>
            </a:extLst>
          </p:cNvPr>
          <p:cNvPicPr>
            <a:picLocks noChangeAspect="1"/>
          </p:cNvPicPr>
          <p:nvPr/>
        </p:nvPicPr>
        <p:blipFill>
          <a:blip r:embed="rId5"/>
          <a:stretch>
            <a:fillRect/>
          </a:stretch>
        </p:blipFill>
        <p:spPr>
          <a:xfrm>
            <a:off x="172994" y="3985425"/>
            <a:ext cx="3966519" cy="2477901"/>
          </a:xfrm>
          <a:prstGeom prst="rect">
            <a:avLst/>
          </a:prstGeom>
        </p:spPr>
      </p:pic>
      <p:pic>
        <p:nvPicPr>
          <p:cNvPr id="15" name="Picture 14">
            <a:extLst>
              <a:ext uri="{FF2B5EF4-FFF2-40B4-BE49-F238E27FC236}">
                <a16:creationId xmlns:a16="http://schemas.microsoft.com/office/drawing/2014/main" id="{1267BC2E-3F93-4FB9-879F-CA96FD50BF9C}"/>
              </a:ext>
            </a:extLst>
          </p:cNvPr>
          <p:cNvPicPr>
            <a:picLocks noChangeAspect="1"/>
          </p:cNvPicPr>
          <p:nvPr/>
        </p:nvPicPr>
        <p:blipFill>
          <a:blip r:embed="rId6"/>
          <a:stretch>
            <a:fillRect/>
          </a:stretch>
        </p:blipFill>
        <p:spPr>
          <a:xfrm>
            <a:off x="4131368" y="1507523"/>
            <a:ext cx="2794188" cy="1767018"/>
          </a:xfrm>
          <a:prstGeom prst="rect">
            <a:avLst/>
          </a:prstGeom>
        </p:spPr>
      </p:pic>
      <p:pic>
        <p:nvPicPr>
          <p:cNvPr id="16" name="Picture 15">
            <a:extLst>
              <a:ext uri="{FF2B5EF4-FFF2-40B4-BE49-F238E27FC236}">
                <a16:creationId xmlns:a16="http://schemas.microsoft.com/office/drawing/2014/main" id="{167242AC-B9D2-4B20-96B9-5E04AF6081D1}"/>
              </a:ext>
            </a:extLst>
          </p:cNvPr>
          <p:cNvPicPr>
            <a:picLocks noChangeAspect="1"/>
          </p:cNvPicPr>
          <p:nvPr/>
        </p:nvPicPr>
        <p:blipFill rotWithShape="1">
          <a:blip r:embed="rId7"/>
          <a:srcRect l="13768" t="9712"/>
          <a:stretch/>
        </p:blipFill>
        <p:spPr>
          <a:xfrm>
            <a:off x="6187849" y="4822456"/>
            <a:ext cx="2786042" cy="1640870"/>
          </a:xfrm>
          <a:prstGeom prst="rect">
            <a:avLst/>
          </a:prstGeom>
        </p:spPr>
      </p:pic>
      <p:pic>
        <p:nvPicPr>
          <p:cNvPr id="17" name="Picture 16">
            <a:extLst>
              <a:ext uri="{FF2B5EF4-FFF2-40B4-BE49-F238E27FC236}">
                <a16:creationId xmlns:a16="http://schemas.microsoft.com/office/drawing/2014/main" id="{5F7F7784-428C-4A04-8091-87E909ABE8D7}"/>
              </a:ext>
            </a:extLst>
          </p:cNvPr>
          <p:cNvPicPr>
            <a:picLocks noChangeAspect="1"/>
          </p:cNvPicPr>
          <p:nvPr/>
        </p:nvPicPr>
        <p:blipFill>
          <a:blip r:embed="rId8"/>
          <a:stretch>
            <a:fillRect/>
          </a:stretch>
        </p:blipFill>
        <p:spPr>
          <a:xfrm>
            <a:off x="4131368" y="4822456"/>
            <a:ext cx="2207648" cy="1640870"/>
          </a:xfrm>
          <a:prstGeom prst="rect">
            <a:avLst/>
          </a:prstGeom>
        </p:spPr>
      </p:pic>
    </p:spTree>
    <p:extLst>
      <p:ext uri="{BB962C8B-B14F-4D97-AF65-F5344CB8AC3E}">
        <p14:creationId xmlns:p14="http://schemas.microsoft.com/office/powerpoint/2010/main" val="5153748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2804E-9719-4DA5-9184-A3934C707B72}"/>
              </a:ext>
            </a:extLst>
          </p:cNvPr>
          <p:cNvSpPr>
            <a:spLocks noGrp="1"/>
          </p:cNvSpPr>
          <p:nvPr>
            <p:ph type="title"/>
          </p:nvPr>
        </p:nvSpPr>
        <p:spPr>
          <a:xfrm>
            <a:off x="0" y="1"/>
            <a:ext cx="9144000" cy="778476"/>
          </a:xfrm>
          <a:solidFill>
            <a:schemeClr val="bg1">
              <a:lumMod val="65000"/>
            </a:schemeClr>
          </a:solidFill>
          <a:ln>
            <a:solidFill>
              <a:srgbClr val="72E4C6"/>
            </a:solidFill>
          </a:ln>
        </p:spPr>
        <p:txBody>
          <a:bodyPr>
            <a:normAutofit/>
          </a:bodyPr>
          <a:lstStyle/>
          <a:p>
            <a:pPr algn="ctr"/>
            <a:r>
              <a:rPr lang="en-GB" sz="2400" dirty="0">
                <a:solidFill>
                  <a:srgbClr val="72E4C6"/>
                </a:solidFill>
              </a:rPr>
              <a:t>What was Germany like before World War I?</a:t>
            </a:r>
          </a:p>
        </p:txBody>
      </p:sp>
      <p:pic>
        <p:nvPicPr>
          <p:cNvPr id="5" name="Picture 4">
            <a:extLst>
              <a:ext uri="{FF2B5EF4-FFF2-40B4-BE49-F238E27FC236}">
                <a16:creationId xmlns:a16="http://schemas.microsoft.com/office/drawing/2014/main" id="{109CED3D-ACE9-42FB-82FB-D7481E5870D5}"/>
              </a:ext>
            </a:extLst>
          </p:cNvPr>
          <p:cNvPicPr>
            <a:picLocks noChangeAspect="1"/>
          </p:cNvPicPr>
          <p:nvPr/>
        </p:nvPicPr>
        <p:blipFill rotWithShape="1">
          <a:blip r:embed="rId2"/>
          <a:srcRect t="8829"/>
          <a:stretch/>
        </p:blipFill>
        <p:spPr>
          <a:xfrm>
            <a:off x="2557849" y="1987571"/>
            <a:ext cx="4157466" cy="3852195"/>
          </a:xfrm>
          <a:prstGeom prst="rect">
            <a:avLst/>
          </a:prstGeom>
        </p:spPr>
      </p:pic>
      <p:sp>
        <p:nvSpPr>
          <p:cNvPr id="6" name="TextBox 5">
            <a:extLst>
              <a:ext uri="{FF2B5EF4-FFF2-40B4-BE49-F238E27FC236}">
                <a16:creationId xmlns:a16="http://schemas.microsoft.com/office/drawing/2014/main" id="{CE8A55A4-83D9-4CB0-A45E-2ACB7CD03DB0}"/>
              </a:ext>
            </a:extLst>
          </p:cNvPr>
          <p:cNvSpPr txBox="1"/>
          <p:nvPr/>
        </p:nvSpPr>
        <p:spPr>
          <a:xfrm>
            <a:off x="0" y="778477"/>
            <a:ext cx="2557849" cy="2923877"/>
          </a:xfrm>
          <a:prstGeom prst="rect">
            <a:avLst/>
          </a:prstGeom>
          <a:noFill/>
          <a:ln>
            <a:solidFill>
              <a:srgbClr val="72E4C6"/>
            </a:solidFill>
          </a:ln>
        </p:spPr>
        <p:txBody>
          <a:bodyPr wrap="square" rtlCol="0">
            <a:spAutoFit/>
          </a:bodyPr>
          <a:lstStyle/>
          <a:p>
            <a:r>
              <a:rPr lang="en-GB" dirty="0">
                <a:solidFill>
                  <a:schemeClr val="bg1">
                    <a:lumMod val="50000"/>
                  </a:schemeClr>
                </a:solidFill>
              </a:rPr>
              <a:t>Government</a:t>
            </a:r>
          </a:p>
          <a:p>
            <a:endParaRPr lang="en-GB" dirty="0">
              <a:solidFill>
                <a:schemeClr val="bg1">
                  <a:lumMod val="50000"/>
                </a:schemeClr>
              </a:solidFill>
            </a:endParaRPr>
          </a:p>
          <a:p>
            <a:endParaRPr lang="en-GB" dirty="0">
              <a:solidFill>
                <a:schemeClr val="bg1">
                  <a:lumMod val="50000"/>
                </a:schemeClr>
              </a:solidFill>
            </a:endParaRPr>
          </a:p>
          <a:p>
            <a:endParaRPr lang="en-GB" dirty="0">
              <a:solidFill>
                <a:schemeClr val="bg1">
                  <a:lumMod val="50000"/>
                </a:schemeClr>
              </a:solidFill>
            </a:endParaRPr>
          </a:p>
          <a:p>
            <a:endParaRPr lang="en-GB" sz="1000" dirty="0">
              <a:solidFill>
                <a:schemeClr val="bg1">
                  <a:lumMod val="50000"/>
                </a:schemeClr>
              </a:solidFill>
            </a:endParaRPr>
          </a:p>
          <a:p>
            <a:endParaRPr lang="en-GB" dirty="0">
              <a:solidFill>
                <a:schemeClr val="bg1">
                  <a:lumMod val="50000"/>
                </a:schemeClr>
              </a:solidFill>
            </a:endParaRPr>
          </a:p>
          <a:p>
            <a:endParaRPr lang="en-GB" dirty="0">
              <a:solidFill>
                <a:schemeClr val="bg1">
                  <a:lumMod val="50000"/>
                </a:schemeClr>
              </a:solidFill>
            </a:endParaRPr>
          </a:p>
          <a:p>
            <a:endParaRPr lang="en-GB" dirty="0">
              <a:solidFill>
                <a:schemeClr val="bg1">
                  <a:lumMod val="50000"/>
                </a:schemeClr>
              </a:solidFill>
            </a:endParaRPr>
          </a:p>
          <a:p>
            <a:endParaRPr lang="en-GB" dirty="0">
              <a:solidFill>
                <a:schemeClr val="bg1">
                  <a:lumMod val="50000"/>
                </a:schemeClr>
              </a:solidFill>
            </a:endParaRPr>
          </a:p>
          <a:p>
            <a:endParaRPr lang="en-GB" sz="1000" dirty="0">
              <a:solidFill>
                <a:schemeClr val="bg1">
                  <a:lumMod val="50000"/>
                </a:schemeClr>
              </a:solidFill>
            </a:endParaRPr>
          </a:p>
          <a:p>
            <a:endParaRPr lang="en-GB" sz="1000" dirty="0">
              <a:solidFill>
                <a:schemeClr val="bg1">
                  <a:lumMod val="50000"/>
                </a:schemeClr>
              </a:solidFill>
            </a:endParaRPr>
          </a:p>
          <a:p>
            <a:endParaRPr lang="en-GB" sz="1000" dirty="0">
              <a:solidFill>
                <a:schemeClr val="bg1">
                  <a:lumMod val="50000"/>
                </a:schemeClr>
              </a:solidFill>
            </a:endParaRPr>
          </a:p>
        </p:txBody>
      </p:sp>
      <p:sp>
        <p:nvSpPr>
          <p:cNvPr id="7" name="TextBox 6">
            <a:extLst>
              <a:ext uri="{FF2B5EF4-FFF2-40B4-BE49-F238E27FC236}">
                <a16:creationId xmlns:a16="http://schemas.microsoft.com/office/drawing/2014/main" id="{54459D78-A905-4496-8C09-2B135F515D9B}"/>
              </a:ext>
            </a:extLst>
          </p:cNvPr>
          <p:cNvSpPr txBox="1"/>
          <p:nvPr/>
        </p:nvSpPr>
        <p:spPr>
          <a:xfrm>
            <a:off x="0" y="3711119"/>
            <a:ext cx="2557849" cy="3139321"/>
          </a:xfrm>
          <a:prstGeom prst="rect">
            <a:avLst/>
          </a:prstGeom>
          <a:noFill/>
          <a:ln>
            <a:solidFill>
              <a:srgbClr val="72E4C6"/>
            </a:solidFill>
          </a:ln>
        </p:spPr>
        <p:txBody>
          <a:bodyPr wrap="square" rtlCol="0">
            <a:spAutoFit/>
          </a:bodyPr>
          <a:lstStyle/>
          <a:p>
            <a:r>
              <a:rPr lang="en-GB" dirty="0">
                <a:solidFill>
                  <a:schemeClr val="bg1">
                    <a:lumMod val="50000"/>
                  </a:schemeClr>
                </a:solidFill>
              </a:rPr>
              <a:t>Population</a:t>
            </a:r>
          </a:p>
          <a:p>
            <a:endParaRPr lang="en-GB" dirty="0">
              <a:solidFill>
                <a:schemeClr val="bg1">
                  <a:lumMod val="50000"/>
                </a:schemeClr>
              </a:solidFill>
            </a:endParaRPr>
          </a:p>
          <a:p>
            <a:endParaRPr lang="en-GB" dirty="0">
              <a:solidFill>
                <a:schemeClr val="bg1">
                  <a:lumMod val="50000"/>
                </a:schemeClr>
              </a:solidFill>
            </a:endParaRPr>
          </a:p>
          <a:p>
            <a:endParaRPr lang="en-GB" dirty="0">
              <a:solidFill>
                <a:schemeClr val="bg1">
                  <a:lumMod val="50000"/>
                </a:schemeClr>
              </a:solidFill>
            </a:endParaRPr>
          </a:p>
          <a:p>
            <a:endParaRPr lang="en-GB" dirty="0">
              <a:solidFill>
                <a:schemeClr val="bg1">
                  <a:lumMod val="50000"/>
                </a:schemeClr>
              </a:solidFill>
            </a:endParaRPr>
          </a:p>
          <a:p>
            <a:endParaRPr lang="en-GB" dirty="0">
              <a:solidFill>
                <a:schemeClr val="bg1">
                  <a:lumMod val="50000"/>
                </a:schemeClr>
              </a:solidFill>
            </a:endParaRPr>
          </a:p>
          <a:p>
            <a:endParaRPr lang="en-GB" dirty="0">
              <a:solidFill>
                <a:schemeClr val="bg1">
                  <a:lumMod val="50000"/>
                </a:schemeClr>
              </a:solidFill>
            </a:endParaRPr>
          </a:p>
          <a:p>
            <a:endParaRPr lang="en-GB" dirty="0">
              <a:solidFill>
                <a:schemeClr val="bg1">
                  <a:lumMod val="50000"/>
                </a:schemeClr>
              </a:solidFill>
            </a:endParaRPr>
          </a:p>
          <a:p>
            <a:endParaRPr lang="en-GB" dirty="0">
              <a:solidFill>
                <a:schemeClr val="bg1">
                  <a:lumMod val="50000"/>
                </a:schemeClr>
              </a:solidFill>
            </a:endParaRPr>
          </a:p>
          <a:p>
            <a:endParaRPr lang="en-GB" dirty="0">
              <a:solidFill>
                <a:schemeClr val="bg1">
                  <a:lumMod val="50000"/>
                </a:schemeClr>
              </a:solidFill>
            </a:endParaRPr>
          </a:p>
          <a:p>
            <a:endParaRPr lang="en-GB" dirty="0">
              <a:solidFill>
                <a:schemeClr val="bg1">
                  <a:lumMod val="50000"/>
                </a:schemeClr>
              </a:solidFill>
            </a:endParaRPr>
          </a:p>
        </p:txBody>
      </p:sp>
      <p:sp>
        <p:nvSpPr>
          <p:cNvPr id="8" name="TextBox 7">
            <a:extLst>
              <a:ext uri="{FF2B5EF4-FFF2-40B4-BE49-F238E27FC236}">
                <a16:creationId xmlns:a16="http://schemas.microsoft.com/office/drawing/2014/main" id="{C78B58E4-C57B-4A16-BEAA-AC59BEB03BF6}"/>
              </a:ext>
            </a:extLst>
          </p:cNvPr>
          <p:cNvSpPr txBox="1"/>
          <p:nvPr/>
        </p:nvSpPr>
        <p:spPr>
          <a:xfrm>
            <a:off x="2557849" y="778477"/>
            <a:ext cx="4157466" cy="1200329"/>
          </a:xfrm>
          <a:prstGeom prst="rect">
            <a:avLst/>
          </a:prstGeom>
          <a:noFill/>
          <a:ln>
            <a:solidFill>
              <a:srgbClr val="72E4C6"/>
            </a:solidFill>
          </a:ln>
        </p:spPr>
        <p:txBody>
          <a:bodyPr wrap="square" rtlCol="0">
            <a:spAutoFit/>
          </a:bodyPr>
          <a:lstStyle/>
          <a:p>
            <a:r>
              <a:rPr lang="en-GB" dirty="0">
                <a:solidFill>
                  <a:schemeClr val="bg1">
                    <a:lumMod val="50000"/>
                  </a:schemeClr>
                </a:solidFill>
              </a:rPr>
              <a:t>Recent History</a:t>
            </a:r>
          </a:p>
          <a:p>
            <a:endParaRPr lang="en-GB" dirty="0">
              <a:solidFill>
                <a:schemeClr val="bg1">
                  <a:lumMod val="50000"/>
                </a:schemeClr>
              </a:solidFill>
            </a:endParaRPr>
          </a:p>
          <a:p>
            <a:endParaRPr lang="en-GB" dirty="0">
              <a:solidFill>
                <a:schemeClr val="bg1">
                  <a:lumMod val="50000"/>
                </a:schemeClr>
              </a:solidFill>
            </a:endParaRPr>
          </a:p>
          <a:p>
            <a:endParaRPr lang="en-GB" dirty="0">
              <a:solidFill>
                <a:schemeClr val="bg1">
                  <a:lumMod val="50000"/>
                </a:schemeClr>
              </a:solidFill>
            </a:endParaRPr>
          </a:p>
        </p:txBody>
      </p:sp>
      <p:sp>
        <p:nvSpPr>
          <p:cNvPr id="9" name="TextBox 8">
            <a:extLst>
              <a:ext uri="{FF2B5EF4-FFF2-40B4-BE49-F238E27FC236}">
                <a16:creationId xmlns:a16="http://schemas.microsoft.com/office/drawing/2014/main" id="{F8A09DA0-B900-463D-9106-388217E11690}"/>
              </a:ext>
            </a:extLst>
          </p:cNvPr>
          <p:cNvSpPr txBox="1"/>
          <p:nvPr/>
        </p:nvSpPr>
        <p:spPr>
          <a:xfrm>
            <a:off x="2557849" y="5839767"/>
            <a:ext cx="4157466" cy="1000274"/>
          </a:xfrm>
          <a:prstGeom prst="rect">
            <a:avLst/>
          </a:prstGeom>
          <a:noFill/>
          <a:ln>
            <a:solidFill>
              <a:srgbClr val="72E4C6"/>
            </a:solidFill>
          </a:ln>
        </p:spPr>
        <p:txBody>
          <a:bodyPr wrap="square" rtlCol="0">
            <a:spAutoFit/>
          </a:bodyPr>
          <a:lstStyle/>
          <a:p>
            <a:r>
              <a:rPr lang="en-GB" dirty="0">
                <a:solidFill>
                  <a:schemeClr val="bg1">
                    <a:lumMod val="50000"/>
                  </a:schemeClr>
                </a:solidFill>
              </a:rPr>
              <a:t>Rivals and Allies</a:t>
            </a:r>
          </a:p>
          <a:p>
            <a:endParaRPr lang="en-GB" sz="1200" dirty="0">
              <a:solidFill>
                <a:schemeClr val="bg1">
                  <a:lumMod val="50000"/>
                </a:schemeClr>
              </a:solidFill>
            </a:endParaRPr>
          </a:p>
          <a:p>
            <a:endParaRPr lang="en-GB" sz="1100" dirty="0">
              <a:solidFill>
                <a:schemeClr val="bg1">
                  <a:lumMod val="50000"/>
                </a:schemeClr>
              </a:solidFill>
            </a:endParaRPr>
          </a:p>
          <a:p>
            <a:endParaRPr lang="en-GB" dirty="0">
              <a:solidFill>
                <a:schemeClr val="bg1">
                  <a:lumMod val="50000"/>
                </a:schemeClr>
              </a:solidFill>
            </a:endParaRPr>
          </a:p>
        </p:txBody>
      </p:sp>
      <p:sp>
        <p:nvSpPr>
          <p:cNvPr id="10" name="TextBox 9">
            <a:extLst>
              <a:ext uri="{FF2B5EF4-FFF2-40B4-BE49-F238E27FC236}">
                <a16:creationId xmlns:a16="http://schemas.microsoft.com/office/drawing/2014/main" id="{671C8253-C94F-4985-BA95-2365CBDE8196}"/>
              </a:ext>
            </a:extLst>
          </p:cNvPr>
          <p:cNvSpPr txBox="1"/>
          <p:nvPr/>
        </p:nvSpPr>
        <p:spPr>
          <a:xfrm>
            <a:off x="6715315" y="778477"/>
            <a:ext cx="2428685" cy="2923877"/>
          </a:xfrm>
          <a:prstGeom prst="rect">
            <a:avLst/>
          </a:prstGeom>
          <a:noFill/>
          <a:ln>
            <a:solidFill>
              <a:srgbClr val="72E4C6"/>
            </a:solidFill>
          </a:ln>
        </p:spPr>
        <p:txBody>
          <a:bodyPr wrap="square" rtlCol="0">
            <a:spAutoFit/>
          </a:bodyPr>
          <a:lstStyle/>
          <a:p>
            <a:r>
              <a:rPr lang="en-GB" dirty="0">
                <a:solidFill>
                  <a:schemeClr val="bg1">
                    <a:lumMod val="50000"/>
                  </a:schemeClr>
                </a:solidFill>
              </a:rPr>
              <a:t>Wealth</a:t>
            </a:r>
          </a:p>
          <a:p>
            <a:endParaRPr lang="en-GB" dirty="0">
              <a:solidFill>
                <a:schemeClr val="bg1">
                  <a:lumMod val="50000"/>
                </a:schemeClr>
              </a:solidFill>
            </a:endParaRPr>
          </a:p>
          <a:p>
            <a:endParaRPr lang="en-GB" dirty="0">
              <a:solidFill>
                <a:schemeClr val="bg1">
                  <a:lumMod val="50000"/>
                </a:schemeClr>
              </a:solidFill>
            </a:endParaRPr>
          </a:p>
          <a:p>
            <a:endParaRPr lang="en-GB" dirty="0">
              <a:solidFill>
                <a:schemeClr val="bg1">
                  <a:lumMod val="50000"/>
                </a:schemeClr>
              </a:solidFill>
            </a:endParaRPr>
          </a:p>
          <a:p>
            <a:endParaRPr lang="en-GB" sz="1000" dirty="0">
              <a:solidFill>
                <a:schemeClr val="bg1">
                  <a:lumMod val="50000"/>
                </a:schemeClr>
              </a:solidFill>
            </a:endParaRPr>
          </a:p>
          <a:p>
            <a:endParaRPr lang="en-GB" dirty="0">
              <a:solidFill>
                <a:schemeClr val="bg1">
                  <a:lumMod val="50000"/>
                </a:schemeClr>
              </a:solidFill>
            </a:endParaRPr>
          </a:p>
          <a:p>
            <a:endParaRPr lang="en-GB" dirty="0">
              <a:solidFill>
                <a:schemeClr val="bg1">
                  <a:lumMod val="50000"/>
                </a:schemeClr>
              </a:solidFill>
            </a:endParaRPr>
          </a:p>
          <a:p>
            <a:endParaRPr lang="en-GB" dirty="0">
              <a:solidFill>
                <a:schemeClr val="bg1">
                  <a:lumMod val="50000"/>
                </a:schemeClr>
              </a:solidFill>
            </a:endParaRPr>
          </a:p>
          <a:p>
            <a:endParaRPr lang="en-GB" dirty="0">
              <a:solidFill>
                <a:schemeClr val="bg1">
                  <a:lumMod val="50000"/>
                </a:schemeClr>
              </a:solidFill>
            </a:endParaRPr>
          </a:p>
          <a:p>
            <a:endParaRPr lang="en-GB" sz="1000" dirty="0">
              <a:solidFill>
                <a:schemeClr val="bg1">
                  <a:lumMod val="50000"/>
                </a:schemeClr>
              </a:solidFill>
            </a:endParaRPr>
          </a:p>
          <a:p>
            <a:endParaRPr lang="en-GB" sz="1000" dirty="0">
              <a:solidFill>
                <a:schemeClr val="bg1">
                  <a:lumMod val="50000"/>
                </a:schemeClr>
              </a:solidFill>
            </a:endParaRPr>
          </a:p>
          <a:p>
            <a:endParaRPr lang="en-GB" sz="1000" dirty="0">
              <a:solidFill>
                <a:schemeClr val="bg1">
                  <a:lumMod val="50000"/>
                </a:schemeClr>
              </a:solidFill>
            </a:endParaRPr>
          </a:p>
        </p:txBody>
      </p:sp>
      <p:sp>
        <p:nvSpPr>
          <p:cNvPr id="11" name="TextBox 10">
            <a:extLst>
              <a:ext uri="{FF2B5EF4-FFF2-40B4-BE49-F238E27FC236}">
                <a16:creationId xmlns:a16="http://schemas.microsoft.com/office/drawing/2014/main" id="{ADEBABE3-6210-48F3-918B-406461DC50AD}"/>
              </a:ext>
            </a:extLst>
          </p:cNvPr>
          <p:cNvSpPr txBox="1"/>
          <p:nvPr/>
        </p:nvSpPr>
        <p:spPr>
          <a:xfrm>
            <a:off x="6715315" y="3711119"/>
            <a:ext cx="2428685" cy="3139321"/>
          </a:xfrm>
          <a:prstGeom prst="rect">
            <a:avLst/>
          </a:prstGeom>
          <a:noFill/>
          <a:ln>
            <a:solidFill>
              <a:srgbClr val="72E4C6"/>
            </a:solidFill>
          </a:ln>
        </p:spPr>
        <p:txBody>
          <a:bodyPr wrap="square" rtlCol="0">
            <a:spAutoFit/>
          </a:bodyPr>
          <a:lstStyle/>
          <a:p>
            <a:r>
              <a:rPr lang="en-GB" dirty="0">
                <a:solidFill>
                  <a:schemeClr val="bg1">
                    <a:lumMod val="50000"/>
                  </a:schemeClr>
                </a:solidFill>
              </a:rPr>
              <a:t>Problems</a:t>
            </a:r>
          </a:p>
          <a:p>
            <a:endParaRPr lang="en-GB" dirty="0">
              <a:solidFill>
                <a:schemeClr val="bg1">
                  <a:lumMod val="50000"/>
                </a:schemeClr>
              </a:solidFill>
            </a:endParaRPr>
          </a:p>
          <a:p>
            <a:endParaRPr lang="en-GB" dirty="0">
              <a:solidFill>
                <a:schemeClr val="bg1">
                  <a:lumMod val="50000"/>
                </a:schemeClr>
              </a:solidFill>
            </a:endParaRPr>
          </a:p>
          <a:p>
            <a:endParaRPr lang="en-GB" dirty="0">
              <a:solidFill>
                <a:schemeClr val="bg1">
                  <a:lumMod val="50000"/>
                </a:schemeClr>
              </a:solidFill>
            </a:endParaRPr>
          </a:p>
          <a:p>
            <a:endParaRPr lang="en-GB" dirty="0">
              <a:solidFill>
                <a:schemeClr val="bg1">
                  <a:lumMod val="50000"/>
                </a:schemeClr>
              </a:solidFill>
            </a:endParaRPr>
          </a:p>
          <a:p>
            <a:endParaRPr lang="en-GB" dirty="0">
              <a:solidFill>
                <a:schemeClr val="bg1">
                  <a:lumMod val="50000"/>
                </a:schemeClr>
              </a:solidFill>
            </a:endParaRPr>
          </a:p>
          <a:p>
            <a:endParaRPr lang="en-GB" dirty="0">
              <a:solidFill>
                <a:schemeClr val="bg1">
                  <a:lumMod val="50000"/>
                </a:schemeClr>
              </a:solidFill>
            </a:endParaRPr>
          </a:p>
          <a:p>
            <a:endParaRPr lang="en-GB" dirty="0">
              <a:solidFill>
                <a:schemeClr val="bg1">
                  <a:lumMod val="50000"/>
                </a:schemeClr>
              </a:solidFill>
            </a:endParaRPr>
          </a:p>
          <a:p>
            <a:endParaRPr lang="en-GB" dirty="0">
              <a:solidFill>
                <a:schemeClr val="bg1">
                  <a:lumMod val="50000"/>
                </a:schemeClr>
              </a:solidFill>
            </a:endParaRPr>
          </a:p>
          <a:p>
            <a:endParaRPr lang="en-GB" dirty="0">
              <a:solidFill>
                <a:schemeClr val="bg1">
                  <a:lumMod val="50000"/>
                </a:schemeClr>
              </a:solidFill>
            </a:endParaRPr>
          </a:p>
          <a:p>
            <a:endParaRPr lang="en-GB" dirty="0">
              <a:solidFill>
                <a:schemeClr val="bg1">
                  <a:lumMod val="50000"/>
                </a:schemeClr>
              </a:solidFill>
            </a:endParaRPr>
          </a:p>
        </p:txBody>
      </p:sp>
    </p:spTree>
    <p:extLst>
      <p:ext uri="{BB962C8B-B14F-4D97-AF65-F5344CB8AC3E}">
        <p14:creationId xmlns:p14="http://schemas.microsoft.com/office/powerpoint/2010/main" val="346650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2804E-9719-4DA5-9184-A3934C707B72}"/>
              </a:ext>
            </a:extLst>
          </p:cNvPr>
          <p:cNvSpPr>
            <a:spLocks noGrp="1"/>
          </p:cNvSpPr>
          <p:nvPr>
            <p:ph type="title"/>
          </p:nvPr>
        </p:nvSpPr>
        <p:spPr>
          <a:xfrm>
            <a:off x="0" y="1"/>
            <a:ext cx="9144000" cy="778476"/>
          </a:xfrm>
          <a:solidFill>
            <a:schemeClr val="bg1">
              <a:lumMod val="65000"/>
            </a:schemeClr>
          </a:solidFill>
          <a:ln>
            <a:solidFill>
              <a:srgbClr val="72E4C6"/>
            </a:solidFill>
          </a:ln>
        </p:spPr>
        <p:txBody>
          <a:bodyPr>
            <a:normAutofit/>
          </a:bodyPr>
          <a:lstStyle/>
          <a:p>
            <a:pPr algn="ctr"/>
            <a:r>
              <a:rPr lang="en-GB" sz="2400" dirty="0">
                <a:solidFill>
                  <a:srgbClr val="72E4C6"/>
                </a:solidFill>
              </a:rPr>
              <a:t>What was the UK like in the 19</a:t>
            </a:r>
            <a:r>
              <a:rPr lang="en-GB" sz="2400" baseline="30000" dirty="0">
                <a:solidFill>
                  <a:srgbClr val="72E4C6"/>
                </a:solidFill>
              </a:rPr>
              <a:t>th</a:t>
            </a:r>
            <a:r>
              <a:rPr lang="en-GB" sz="2400" dirty="0">
                <a:solidFill>
                  <a:srgbClr val="72E4C6"/>
                </a:solidFill>
              </a:rPr>
              <a:t> Century?</a:t>
            </a:r>
          </a:p>
        </p:txBody>
      </p:sp>
      <p:sp>
        <p:nvSpPr>
          <p:cNvPr id="6" name="TextBox 5">
            <a:extLst>
              <a:ext uri="{FF2B5EF4-FFF2-40B4-BE49-F238E27FC236}">
                <a16:creationId xmlns:a16="http://schemas.microsoft.com/office/drawing/2014/main" id="{CE8A55A4-83D9-4CB0-A45E-2ACB7CD03DB0}"/>
              </a:ext>
            </a:extLst>
          </p:cNvPr>
          <p:cNvSpPr txBox="1"/>
          <p:nvPr/>
        </p:nvSpPr>
        <p:spPr>
          <a:xfrm>
            <a:off x="0" y="778477"/>
            <a:ext cx="2557849" cy="2923877"/>
          </a:xfrm>
          <a:prstGeom prst="rect">
            <a:avLst/>
          </a:prstGeom>
          <a:noFill/>
          <a:ln>
            <a:solidFill>
              <a:srgbClr val="72E4C6"/>
            </a:solidFill>
          </a:ln>
        </p:spPr>
        <p:txBody>
          <a:bodyPr wrap="square" rtlCol="0">
            <a:spAutoFit/>
          </a:bodyPr>
          <a:lstStyle/>
          <a:p>
            <a:r>
              <a:rPr lang="en-GB" dirty="0">
                <a:solidFill>
                  <a:schemeClr val="bg1">
                    <a:lumMod val="50000"/>
                  </a:schemeClr>
                </a:solidFill>
              </a:rPr>
              <a:t>Government</a:t>
            </a:r>
          </a:p>
          <a:p>
            <a:endParaRPr lang="en-GB" dirty="0">
              <a:solidFill>
                <a:schemeClr val="bg1">
                  <a:lumMod val="50000"/>
                </a:schemeClr>
              </a:solidFill>
            </a:endParaRPr>
          </a:p>
          <a:p>
            <a:endParaRPr lang="en-GB" dirty="0">
              <a:solidFill>
                <a:schemeClr val="bg1">
                  <a:lumMod val="50000"/>
                </a:schemeClr>
              </a:solidFill>
            </a:endParaRPr>
          </a:p>
          <a:p>
            <a:endParaRPr lang="en-GB" dirty="0">
              <a:solidFill>
                <a:schemeClr val="bg1">
                  <a:lumMod val="50000"/>
                </a:schemeClr>
              </a:solidFill>
            </a:endParaRPr>
          </a:p>
          <a:p>
            <a:endParaRPr lang="en-GB" sz="1000" dirty="0">
              <a:solidFill>
                <a:schemeClr val="bg1">
                  <a:lumMod val="50000"/>
                </a:schemeClr>
              </a:solidFill>
            </a:endParaRPr>
          </a:p>
          <a:p>
            <a:endParaRPr lang="en-GB" dirty="0">
              <a:solidFill>
                <a:schemeClr val="bg1">
                  <a:lumMod val="50000"/>
                </a:schemeClr>
              </a:solidFill>
            </a:endParaRPr>
          </a:p>
          <a:p>
            <a:endParaRPr lang="en-GB" dirty="0">
              <a:solidFill>
                <a:schemeClr val="bg1">
                  <a:lumMod val="50000"/>
                </a:schemeClr>
              </a:solidFill>
            </a:endParaRPr>
          </a:p>
          <a:p>
            <a:endParaRPr lang="en-GB" dirty="0">
              <a:solidFill>
                <a:schemeClr val="bg1">
                  <a:lumMod val="50000"/>
                </a:schemeClr>
              </a:solidFill>
            </a:endParaRPr>
          </a:p>
          <a:p>
            <a:endParaRPr lang="en-GB" dirty="0">
              <a:solidFill>
                <a:schemeClr val="bg1">
                  <a:lumMod val="50000"/>
                </a:schemeClr>
              </a:solidFill>
            </a:endParaRPr>
          </a:p>
          <a:p>
            <a:endParaRPr lang="en-GB" sz="1000" dirty="0">
              <a:solidFill>
                <a:schemeClr val="bg1">
                  <a:lumMod val="50000"/>
                </a:schemeClr>
              </a:solidFill>
            </a:endParaRPr>
          </a:p>
          <a:p>
            <a:endParaRPr lang="en-GB" sz="1000" dirty="0">
              <a:solidFill>
                <a:schemeClr val="bg1">
                  <a:lumMod val="50000"/>
                </a:schemeClr>
              </a:solidFill>
            </a:endParaRPr>
          </a:p>
          <a:p>
            <a:endParaRPr lang="en-GB" sz="1000" dirty="0">
              <a:solidFill>
                <a:schemeClr val="bg1">
                  <a:lumMod val="50000"/>
                </a:schemeClr>
              </a:solidFill>
            </a:endParaRPr>
          </a:p>
        </p:txBody>
      </p:sp>
      <p:sp>
        <p:nvSpPr>
          <p:cNvPr id="7" name="TextBox 6">
            <a:extLst>
              <a:ext uri="{FF2B5EF4-FFF2-40B4-BE49-F238E27FC236}">
                <a16:creationId xmlns:a16="http://schemas.microsoft.com/office/drawing/2014/main" id="{54459D78-A905-4496-8C09-2B135F515D9B}"/>
              </a:ext>
            </a:extLst>
          </p:cNvPr>
          <p:cNvSpPr txBox="1"/>
          <p:nvPr/>
        </p:nvSpPr>
        <p:spPr>
          <a:xfrm>
            <a:off x="0" y="3711119"/>
            <a:ext cx="2557849" cy="3139321"/>
          </a:xfrm>
          <a:prstGeom prst="rect">
            <a:avLst/>
          </a:prstGeom>
          <a:noFill/>
          <a:ln>
            <a:solidFill>
              <a:srgbClr val="72E4C6"/>
            </a:solidFill>
          </a:ln>
        </p:spPr>
        <p:txBody>
          <a:bodyPr wrap="square" rtlCol="0">
            <a:spAutoFit/>
          </a:bodyPr>
          <a:lstStyle/>
          <a:p>
            <a:r>
              <a:rPr lang="en-GB" dirty="0">
                <a:solidFill>
                  <a:schemeClr val="bg1">
                    <a:lumMod val="50000"/>
                  </a:schemeClr>
                </a:solidFill>
              </a:rPr>
              <a:t>Population</a:t>
            </a:r>
          </a:p>
          <a:p>
            <a:endParaRPr lang="en-GB" dirty="0">
              <a:solidFill>
                <a:schemeClr val="bg1">
                  <a:lumMod val="50000"/>
                </a:schemeClr>
              </a:solidFill>
            </a:endParaRPr>
          </a:p>
          <a:p>
            <a:endParaRPr lang="en-GB" dirty="0">
              <a:solidFill>
                <a:schemeClr val="bg1">
                  <a:lumMod val="50000"/>
                </a:schemeClr>
              </a:solidFill>
            </a:endParaRPr>
          </a:p>
          <a:p>
            <a:endParaRPr lang="en-GB" dirty="0">
              <a:solidFill>
                <a:schemeClr val="bg1">
                  <a:lumMod val="50000"/>
                </a:schemeClr>
              </a:solidFill>
            </a:endParaRPr>
          </a:p>
          <a:p>
            <a:endParaRPr lang="en-GB" dirty="0">
              <a:solidFill>
                <a:schemeClr val="bg1">
                  <a:lumMod val="50000"/>
                </a:schemeClr>
              </a:solidFill>
            </a:endParaRPr>
          </a:p>
          <a:p>
            <a:endParaRPr lang="en-GB" dirty="0">
              <a:solidFill>
                <a:schemeClr val="bg1">
                  <a:lumMod val="50000"/>
                </a:schemeClr>
              </a:solidFill>
            </a:endParaRPr>
          </a:p>
          <a:p>
            <a:endParaRPr lang="en-GB" dirty="0">
              <a:solidFill>
                <a:schemeClr val="bg1">
                  <a:lumMod val="50000"/>
                </a:schemeClr>
              </a:solidFill>
            </a:endParaRPr>
          </a:p>
          <a:p>
            <a:endParaRPr lang="en-GB" dirty="0">
              <a:solidFill>
                <a:schemeClr val="bg1">
                  <a:lumMod val="50000"/>
                </a:schemeClr>
              </a:solidFill>
            </a:endParaRPr>
          </a:p>
          <a:p>
            <a:endParaRPr lang="en-GB" dirty="0">
              <a:solidFill>
                <a:schemeClr val="bg1">
                  <a:lumMod val="50000"/>
                </a:schemeClr>
              </a:solidFill>
            </a:endParaRPr>
          </a:p>
          <a:p>
            <a:endParaRPr lang="en-GB" dirty="0">
              <a:solidFill>
                <a:schemeClr val="bg1">
                  <a:lumMod val="50000"/>
                </a:schemeClr>
              </a:solidFill>
            </a:endParaRPr>
          </a:p>
          <a:p>
            <a:endParaRPr lang="en-GB" dirty="0">
              <a:solidFill>
                <a:schemeClr val="bg1">
                  <a:lumMod val="50000"/>
                </a:schemeClr>
              </a:solidFill>
            </a:endParaRPr>
          </a:p>
        </p:txBody>
      </p:sp>
      <p:sp>
        <p:nvSpPr>
          <p:cNvPr id="8" name="TextBox 7">
            <a:extLst>
              <a:ext uri="{FF2B5EF4-FFF2-40B4-BE49-F238E27FC236}">
                <a16:creationId xmlns:a16="http://schemas.microsoft.com/office/drawing/2014/main" id="{C78B58E4-C57B-4A16-BEAA-AC59BEB03BF6}"/>
              </a:ext>
            </a:extLst>
          </p:cNvPr>
          <p:cNvSpPr txBox="1"/>
          <p:nvPr/>
        </p:nvSpPr>
        <p:spPr>
          <a:xfrm>
            <a:off x="2557849" y="778477"/>
            <a:ext cx="4157466" cy="1200329"/>
          </a:xfrm>
          <a:prstGeom prst="rect">
            <a:avLst/>
          </a:prstGeom>
          <a:noFill/>
          <a:ln>
            <a:solidFill>
              <a:srgbClr val="72E4C6"/>
            </a:solidFill>
          </a:ln>
        </p:spPr>
        <p:txBody>
          <a:bodyPr wrap="square" rtlCol="0">
            <a:spAutoFit/>
          </a:bodyPr>
          <a:lstStyle/>
          <a:p>
            <a:r>
              <a:rPr lang="en-GB" dirty="0">
                <a:solidFill>
                  <a:schemeClr val="bg1">
                    <a:lumMod val="50000"/>
                  </a:schemeClr>
                </a:solidFill>
              </a:rPr>
              <a:t>Recent History</a:t>
            </a:r>
          </a:p>
          <a:p>
            <a:endParaRPr lang="en-GB" dirty="0">
              <a:solidFill>
                <a:schemeClr val="bg1">
                  <a:lumMod val="50000"/>
                </a:schemeClr>
              </a:solidFill>
            </a:endParaRPr>
          </a:p>
          <a:p>
            <a:endParaRPr lang="en-GB" dirty="0">
              <a:solidFill>
                <a:schemeClr val="bg1">
                  <a:lumMod val="50000"/>
                </a:schemeClr>
              </a:solidFill>
            </a:endParaRPr>
          </a:p>
          <a:p>
            <a:endParaRPr lang="en-GB" dirty="0">
              <a:solidFill>
                <a:schemeClr val="bg1">
                  <a:lumMod val="50000"/>
                </a:schemeClr>
              </a:solidFill>
            </a:endParaRPr>
          </a:p>
        </p:txBody>
      </p:sp>
      <p:sp>
        <p:nvSpPr>
          <p:cNvPr id="9" name="TextBox 8">
            <a:extLst>
              <a:ext uri="{FF2B5EF4-FFF2-40B4-BE49-F238E27FC236}">
                <a16:creationId xmlns:a16="http://schemas.microsoft.com/office/drawing/2014/main" id="{F8A09DA0-B900-463D-9106-388217E11690}"/>
              </a:ext>
            </a:extLst>
          </p:cNvPr>
          <p:cNvSpPr txBox="1"/>
          <p:nvPr/>
        </p:nvSpPr>
        <p:spPr>
          <a:xfrm>
            <a:off x="2557849" y="5839767"/>
            <a:ext cx="4157466" cy="1000274"/>
          </a:xfrm>
          <a:prstGeom prst="rect">
            <a:avLst/>
          </a:prstGeom>
          <a:noFill/>
          <a:ln>
            <a:solidFill>
              <a:srgbClr val="72E4C6"/>
            </a:solidFill>
          </a:ln>
        </p:spPr>
        <p:txBody>
          <a:bodyPr wrap="square" rtlCol="0">
            <a:spAutoFit/>
          </a:bodyPr>
          <a:lstStyle/>
          <a:p>
            <a:r>
              <a:rPr lang="en-GB" dirty="0">
                <a:solidFill>
                  <a:schemeClr val="bg1">
                    <a:lumMod val="50000"/>
                  </a:schemeClr>
                </a:solidFill>
              </a:rPr>
              <a:t>Rivals and Allies</a:t>
            </a:r>
          </a:p>
          <a:p>
            <a:endParaRPr lang="en-GB" sz="1200" dirty="0">
              <a:solidFill>
                <a:schemeClr val="bg1">
                  <a:lumMod val="50000"/>
                </a:schemeClr>
              </a:solidFill>
            </a:endParaRPr>
          </a:p>
          <a:p>
            <a:endParaRPr lang="en-GB" sz="1100" dirty="0">
              <a:solidFill>
                <a:schemeClr val="bg1">
                  <a:lumMod val="50000"/>
                </a:schemeClr>
              </a:solidFill>
            </a:endParaRPr>
          </a:p>
          <a:p>
            <a:endParaRPr lang="en-GB" dirty="0">
              <a:solidFill>
                <a:schemeClr val="bg1">
                  <a:lumMod val="50000"/>
                </a:schemeClr>
              </a:solidFill>
            </a:endParaRPr>
          </a:p>
        </p:txBody>
      </p:sp>
      <p:sp>
        <p:nvSpPr>
          <p:cNvPr id="10" name="TextBox 9">
            <a:extLst>
              <a:ext uri="{FF2B5EF4-FFF2-40B4-BE49-F238E27FC236}">
                <a16:creationId xmlns:a16="http://schemas.microsoft.com/office/drawing/2014/main" id="{671C8253-C94F-4985-BA95-2365CBDE8196}"/>
              </a:ext>
            </a:extLst>
          </p:cNvPr>
          <p:cNvSpPr txBox="1"/>
          <p:nvPr/>
        </p:nvSpPr>
        <p:spPr>
          <a:xfrm>
            <a:off x="6715315" y="778477"/>
            <a:ext cx="2428685" cy="2923877"/>
          </a:xfrm>
          <a:prstGeom prst="rect">
            <a:avLst/>
          </a:prstGeom>
          <a:noFill/>
          <a:ln>
            <a:solidFill>
              <a:srgbClr val="72E4C6"/>
            </a:solidFill>
          </a:ln>
        </p:spPr>
        <p:txBody>
          <a:bodyPr wrap="square" rtlCol="0">
            <a:spAutoFit/>
          </a:bodyPr>
          <a:lstStyle/>
          <a:p>
            <a:r>
              <a:rPr lang="en-GB" dirty="0">
                <a:solidFill>
                  <a:schemeClr val="bg1">
                    <a:lumMod val="50000"/>
                  </a:schemeClr>
                </a:solidFill>
              </a:rPr>
              <a:t>Wealth</a:t>
            </a:r>
          </a:p>
          <a:p>
            <a:endParaRPr lang="en-GB" dirty="0">
              <a:solidFill>
                <a:schemeClr val="bg1">
                  <a:lumMod val="50000"/>
                </a:schemeClr>
              </a:solidFill>
            </a:endParaRPr>
          </a:p>
          <a:p>
            <a:endParaRPr lang="en-GB" dirty="0">
              <a:solidFill>
                <a:schemeClr val="bg1">
                  <a:lumMod val="50000"/>
                </a:schemeClr>
              </a:solidFill>
            </a:endParaRPr>
          </a:p>
          <a:p>
            <a:endParaRPr lang="en-GB" dirty="0">
              <a:solidFill>
                <a:schemeClr val="bg1">
                  <a:lumMod val="50000"/>
                </a:schemeClr>
              </a:solidFill>
            </a:endParaRPr>
          </a:p>
          <a:p>
            <a:endParaRPr lang="en-GB" sz="1000" dirty="0">
              <a:solidFill>
                <a:schemeClr val="bg1">
                  <a:lumMod val="50000"/>
                </a:schemeClr>
              </a:solidFill>
            </a:endParaRPr>
          </a:p>
          <a:p>
            <a:endParaRPr lang="en-GB" dirty="0">
              <a:solidFill>
                <a:schemeClr val="bg1">
                  <a:lumMod val="50000"/>
                </a:schemeClr>
              </a:solidFill>
            </a:endParaRPr>
          </a:p>
          <a:p>
            <a:endParaRPr lang="en-GB" dirty="0">
              <a:solidFill>
                <a:schemeClr val="bg1">
                  <a:lumMod val="50000"/>
                </a:schemeClr>
              </a:solidFill>
            </a:endParaRPr>
          </a:p>
          <a:p>
            <a:endParaRPr lang="en-GB" dirty="0">
              <a:solidFill>
                <a:schemeClr val="bg1">
                  <a:lumMod val="50000"/>
                </a:schemeClr>
              </a:solidFill>
            </a:endParaRPr>
          </a:p>
          <a:p>
            <a:endParaRPr lang="en-GB" dirty="0">
              <a:solidFill>
                <a:schemeClr val="bg1">
                  <a:lumMod val="50000"/>
                </a:schemeClr>
              </a:solidFill>
            </a:endParaRPr>
          </a:p>
          <a:p>
            <a:endParaRPr lang="en-GB" sz="1000" dirty="0">
              <a:solidFill>
                <a:schemeClr val="bg1">
                  <a:lumMod val="50000"/>
                </a:schemeClr>
              </a:solidFill>
            </a:endParaRPr>
          </a:p>
          <a:p>
            <a:endParaRPr lang="en-GB" sz="1000" dirty="0">
              <a:solidFill>
                <a:schemeClr val="bg1">
                  <a:lumMod val="50000"/>
                </a:schemeClr>
              </a:solidFill>
            </a:endParaRPr>
          </a:p>
          <a:p>
            <a:endParaRPr lang="en-GB" sz="1000" dirty="0">
              <a:solidFill>
                <a:schemeClr val="bg1">
                  <a:lumMod val="50000"/>
                </a:schemeClr>
              </a:solidFill>
            </a:endParaRPr>
          </a:p>
        </p:txBody>
      </p:sp>
      <p:sp>
        <p:nvSpPr>
          <p:cNvPr id="11" name="TextBox 10">
            <a:extLst>
              <a:ext uri="{FF2B5EF4-FFF2-40B4-BE49-F238E27FC236}">
                <a16:creationId xmlns:a16="http://schemas.microsoft.com/office/drawing/2014/main" id="{ADEBABE3-6210-48F3-918B-406461DC50AD}"/>
              </a:ext>
            </a:extLst>
          </p:cNvPr>
          <p:cNvSpPr txBox="1"/>
          <p:nvPr/>
        </p:nvSpPr>
        <p:spPr>
          <a:xfrm>
            <a:off x="6715315" y="3711119"/>
            <a:ext cx="2428685" cy="3139321"/>
          </a:xfrm>
          <a:prstGeom prst="rect">
            <a:avLst/>
          </a:prstGeom>
          <a:noFill/>
          <a:ln>
            <a:solidFill>
              <a:srgbClr val="72E4C6"/>
            </a:solidFill>
          </a:ln>
        </p:spPr>
        <p:txBody>
          <a:bodyPr wrap="square" rtlCol="0">
            <a:spAutoFit/>
          </a:bodyPr>
          <a:lstStyle/>
          <a:p>
            <a:r>
              <a:rPr lang="en-GB" dirty="0">
                <a:solidFill>
                  <a:schemeClr val="bg1">
                    <a:lumMod val="50000"/>
                  </a:schemeClr>
                </a:solidFill>
              </a:rPr>
              <a:t>Problems</a:t>
            </a:r>
          </a:p>
          <a:p>
            <a:endParaRPr lang="en-GB" dirty="0">
              <a:solidFill>
                <a:schemeClr val="bg1">
                  <a:lumMod val="50000"/>
                </a:schemeClr>
              </a:solidFill>
            </a:endParaRPr>
          </a:p>
          <a:p>
            <a:endParaRPr lang="en-GB" dirty="0">
              <a:solidFill>
                <a:schemeClr val="bg1">
                  <a:lumMod val="50000"/>
                </a:schemeClr>
              </a:solidFill>
            </a:endParaRPr>
          </a:p>
          <a:p>
            <a:endParaRPr lang="en-GB" dirty="0">
              <a:solidFill>
                <a:schemeClr val="bg1">
                  <a:lumMod val="50000"/>
                </a:schemeClr>
              </a:solidFill>
            </a:endParaRPr>
          </a:p>
          <a:p>
            <a:endParaRPr lang="en-GB" dirty="0">
              <a:solidFill>
                <a:schemeClr val="bg1">
                  <a:lumMod val="50000"/>
                </a:schemeClr>
              </a:solidFill>
            </a:endParaRPr>
          </a:p>
          <a:p>
            <a:endParaRPr lang="en-GB" dirty="0">
              <a:solidFill>
                <a:schemeClr val="bg1">
                  <a:lumMod val="50000"/>
                </a:schemeClr>
              </a:solidFill>
            </a:endParaRPr>
          </a:p>
          <a:p>
            <a:endParaRPr lang="en-GB" dirty="0">
              <a:solidFill>
                <a:schemeClr val="bg1">
                  <a:lumMod val="50000"/>
                </a:schemeClr>
              </a:solidFill>
            </a:endParaRPr>
          </a:p>
          <a:p>
            <a:endParaRPr lang="en-GB" dirty="0">
              <a:solidFill>
                <a:schemeClr val="bg1">
                  <a:lumMod val="50000"/>
                </a:schemeClr>
              </a:solidFill>
            </a:endParaRPr>
          </a:p>
          <a:p>
            <a:endParaRPr lang="en-GB" dirty="0">
              <a:solidFill>
                <a:schemeClr val="bg1">
                  <a:lumMod val="50000"/>
                </a:schemeClr>
              </a:solidFill>
            </a:endParaRPr>
          </a:p>
          <a:p>
            <a:endParaRPr lang="en-GB" dirty="0">
              <a:solidFill>
                <a:schemeClr val="bg1">
                  <a:lumMod val="50000"/>
                </a:schemeClr>
              </a:solidFill>
            </a:endParaRPr>
          </a:p>
          <a:p>
            <a:endParaRPr lang="en-GB" dirty="0">
              <a:solidFill>
                <a:schemeClr val="bg1">
                  <a:lumMod val="50000"/>
                </a:schemeClr>
              </a:solidFill>
            </a:endParaRPr>
          </a:p>
        </p:txBody>
      </p:sp>
      <p:pic>
        <p:nvPicPr>
          <p:cNvPr id="4" name="Picture 3">
            <a:extLst>
              <a:ext uri="{FF2B5EF4-FFF2-40B4-BE49-F238E27FC236}">
                <a16:creationId xmlns:a16="http://schemas.microsoft.com/office/drawing/2014/main" id="{6C1E6077-8D5C-4422-914C-19BF7BB6A863}"/>
              </a:ext>
            </a:extLst>
          </p:cNvPr>
          <p:cNvPicPr>
            <a:picLocks noChangeAspect="1"/>
          </p:cNvPicPr>
          <p:nvPr/>
        </p:nvPicPr>
        <p:blipFill>
          <a:blip r:embed="rId2"/>
          <a:stretch>
            <a:fillRect/>
          </a:stretch>
        </p:blipFill>
        <p:spPr>
          <a:xfrm>
            <a:off x="3039762" y="2043630"/>
            <a:ext cx="3027405" cy="3747634"/>
          </a:xfrm>
          <a:prstGeom prst="rect">
            <a:avLst/>
          </a:prstGeom>
        </p:spPr>
      </p:pic>
    </p:spTree>
    <p:extLst>
      <p:ext uri="{BB962C8B-B14F-4D97-AF65-F5344CB8AC3E}">
        <p14:creationId xmlns:p14="http://schemas.microsoft.com/office/powerpoint/2010/main" val="2601830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E6860-AA22-4FFD-B371-17F6E3428D8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40B3301-E41E-4176-819E-78D8C00FE819}"/>
              </a:ext>
            </a:extLst>
          </p:cNvPr>
          <p:cNvSpPr>
            <a:spLocks noGrp="1"/>
          </p:cNvSpPr>
          <p:nvPr>
            <p:ph idx="1"/>
          </p:nvPr>
        </p:nvSpPr>
        <p:spPr>
          <a:xfrm>
            <a:off x="628650" y="1825625"/>
            <a:ext cx="3943350" cy="4351338"/>
          </a:xfrm>
        </p:spPr>
        <p:txBody>
          <a:bodyPr>
            <a:normAutofit fontScale="92500" lnSpcReduction="10000"/>
          </a:bodyPr>
          <a:lstStyle/>
          <a:p>
            <a:pPr marL="514350" indent="-514350">
              <a:buFont typeface="+mj-lt"/>
              <a:buAutoNum type="arabicPeriod"/>
            </a:pPr>
            <a:r>
              <a:rPr lang="en-GB" dirty="0"/>
              <a:t>Complete your transition tasks!</a:t>
            </a:r>
          </a:p>
          <a:p>
            <a:pPr marL="514350" indent="-514350">
              <a:buFont typeface="+mj-lt"/>
              <a:buAutoNum type="arabicPeriod"/>
            </a:pPr>
            <a:r>
              <a:rPr lang="en-GB" dirty="0"/>
              <a:t>Get reading, listening and watching to enhance your studies!</a:t>
            </a:r>
          </a:p>
          <a:p>
            <a:pPr marL="514350" indent="-514350">
              <a:buFont typeface="+mj-lt"/>
              <a:buAutoNum type="arabicPeriod"/>
            </a:pPr>
            <a:r>
              <a:rPr lang="en-GB" dirty="0"/>
              <a:t>Be organised from day 1!</a:t>
            </a:r>
          </a:p>
          <a:p>
            <a:pPr marL="514350" indent="-514350">
              <a:buFont typeface="+mj-lt"/>
              <a:buAutoNum type="arabicPeriod"/>
            </a:pPr>
            <a:r>
              <a:rPr lang="en-GB" dirty="0"/>
              <a:t>Throw yourself into your studies. Enjoy every minute!</a:t>
            </a:r>
          </a:p>
          <a:p>
            <a:pPr marL="514350" indent="-514350">
              <a:buFont typeface="+mj-lt"/>
              <a:buAutoNum type="arabicPeriod"/>
            </a:pPr>
            <a:r>
              <a:rPr lang="en-GB" dirty="0"/>
              <a:t>Any questions?</a:t>
            </a:r>
          </a:p>
          <a:p>
            <a:pPr marL="514350" indent="-514350">
              <a:buFont typeface="+mj-lt"/>
              <a:buAutoNum type="arabicPeriod"/>
            </a:pPr>
            <a:endParaRPr lang="en-GB" dirty="0"/>
          </a:p>
        </p:txBody>
      </p:sp>
      <p:sp>
        <p:nvSpPr>
          <p:cNvPr id="4" name="Rectangle: Rounded Corners 3">
            <a:extLst>
              <a:ext uri="{FF2B5EF4-FFF2-40B4-BE49-F238E27FC236}">
                <a16:creationId xmlns:a16="http://schemas.microsoft.com/office/drawing/2014/main" id="{AF701A11-9760-4708-BD57-70759C47C4FC}"/>
              </a:ext>
            </a:extLst>
          </p:cNvPr>
          <p:cNvSpPr/>
          <p:nvPr/>
        </p:nvSpPr>
        <p:spPr>
          <a:xfrm>
            <a:off x="172994" y="368516"/>
            <a:ext cx="8798011" cy="1322173"/>
          </a:xfrm>
          <a:prstGeom prst="roundRect">
            <a:avLst/>
          </a:prstGeom>
          <a:solidFill>
            <a:schemeClr val="bg1">
              <a:lumMod val="50000"/>
            </a:schemeClr>
          </a:solidFill>
          <a:ln>
            <a:solidFill>
              <a:srgbClr val="72E4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72E4C6"/>
                </a:solidFill>
              </a:rPr>
              <a:t>A-Level History Taster Session</a:t>
            </a:r>
            <a:br>
              <a:rPr lang="en-GB" sz="2000" dirty="0">
                <a:solidFill>
                  <a:srgbClr val="72E4C6"/>
                </a:solidFill>
              </a:rPr>
            </a:br>
            <a:r>
              <a:rPr lang="en-GB" sz="2000" dirty="0">
                <a:solidFill>
                  <a:srgbClr val="72E4C6"/>
                </a:solidFill>
              </a:rPr>
              <a:t>How to hit the ground running in September?</a:t>
            </a:r>
          </a:p>
        </p:txBody>
      </p:sp>
      <p:pic>
        <p:nvPicPr>
          <p:cNvPr id="5" name="Picture 4">
            <a:extLst>
              <a:ext uri="{FF2B5EF4-FFF2-40B4-BE49-F238E27FC236}">
                <a16:creationId xmlns:a16="http://schemas.microsoft.com/office/drawing/2014/main" id="{BB21ADED-02BA-4993-AA6C-714524C51C1C}"/>
              </a:ext>
            </a:extLst>
          </p:cNvPr>
          <p:cNvPicPr>
            <a:picLocks noChangeAspect="1"/>
          </p:cNvPicPr>
          <p:nvPr/>
        </p:nvPicPr>
        <p:blipFill>
          <a:blip r:embed="rId2"/>
          <a:stretch>
            <a:fillRect/>
          </a:stretch>
        </p:blipFill>
        <p:spPr>
          <a:xfrm>
            <a:off x="5773310" y="1825625"/>
            <a:ext cx="3049414" cy="4789568"/>
          </a:xfrm>
          <a:prstGeom prst="rect">
            <a:avLst/>
          </a:prstGeom>
        </p:spPr>
      </p:pic>
    </p:spTree>
    <p:extLst>
      <p:ext uri="{BB962C8B-B14F-4D97-AF65-F5344CB8AC3E}">
        <p14:creationId xmlns:p14="http://schemas.microsoft.com/office/powerpoint/2010/main" val="3778063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FF04F-9FC3-47CD-84FC-76820D80CEF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C65F7E3-718F-41C4-8B36-1DE3A74E019A}"/>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B08BD6E5-D5C1-4D8D-88A5-A17596B75E4E}"/>
              </a:ext>
            </a:extLst>
          </p:cNvPr>
          <p:cNvPicPr>
            <a:picLocks noChangeAspect="1"/>
          </p:cNvPicPr>
          <p:nvPr/>
        </p:nvPicPr>
        <p:blipFill>
          <a:blip r:embed="rId2"/>
          <a:stretch>
            <a:fillRect/>
          </a:stretch>
        </p:blipFill>
        <p:spPr>
          <a:xfrm>
            <a:off x="0" y="297180"/>
            <a:ext cx="9144000" cy="6263640"/>
          </a:xfrm>
          <a:prstGeom prst="rect">
            <a:avLst/>
          </a:prstGeom>
        </p:spPr>
      </p:pic>
    </p:spTree>
    <p:extLst>
      <p:ext uri="{BB962C8B-B14F-4D97-AF65-F5344CB8AC3E}">
        <p14:creationId xmlns:p14="http://schemas.microsoft.com/office/powerpoint/2010/main" val="1016206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698660-2D4E-4445-AB24-C7AB107B744A}"/>
              </a:ext>
            </a:extLst>
          </p:cNvPr>
          <p:cNvSpPr>
            <a:spLocks noGrp="1"/>
          </p:cNvSpPr>
          <p:nvPr>
            <p:ph idx="1"/>
          </p:nvPr>
        </p:nvSpPr>
        <p:spPr>
          <a:xfrm>
            <a:off x="628651" y="5147184"/>
            <a:ext cx="7886700" cy="1172476"/>
          </a:xfrm>
        </p:spPr>
        <p:txBody>
          <a:bodyPr>
            <a:normAutofit fontScale="70000" lnSpcReduction="20000"/>
          </a:bodyPr>
          <a:lstStyle/>
          <a:p>
            <a:pPr marL="0" indent="0">
              <a:buNone/>
            </a:pPr>
            <a:r>
              <a:rPr lang="en-GB" dirty="0"/>
              <a:t>Learning Objectives:</a:t>
            </a:r>
          </a:p>
          <a:p>
            <a:r>
              <a:rPr lang="en-GB" dirty="0"/>
              <a:t>To consider what Historians do and how History is constructed.</a:t>
            </a:r>
          </a:p>
          <a:p>
            <a:r>
              <a:rPr lang="en-GB" dirty="0"/>
              <a:t>To share some top tips to help you thrive at A-Level. </a:t>
            </a:r>
          </a:p>
        </p:txBody>
      </p:sp>
      <p:sp>
        <p:nvSpPr>
          <p:cNvPr id="4" name="Rectangle: Rounded Corners 3">
            <a:extLst>
              <a:ext uri="{FF2B5EF4-FFF2-40B4-BE49-F238E27FC236}">
                <a16:creationId xmlns:a16="http://schemas.microsoft.com/office/drawing/2014/main" id="{B38608F1-123A-447B-BFEE-E6183DE710C1}"/>
              </a:ext>
            </a:extLst>
          </p:cNvPr>
          <p:cNvSpPr/>
          <p:nvPr/>
        </p:nvSpPr>
        <p:spPr>
          <a:xfrm>
            <a:off x="628651" y="365126"/>
            <a:ext cx="7886700" cy="1322173"/>
          </a:xfrm>
          <a:prstGeom prst="roundRect">
            <a:avLst/>
          </a:prstGeom>
          <a:solidFill>
            <a:srgbClr val="72E4C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lumMod val="50000"/>
                  </a:schemeClr>
                </a:solidFill>
              </a:rPr>
              <a:t>Why are we here?! What is History and what do I need to know to thrive at A-Level?</a:t>
            </a:r>
          </a:p>
        </p:txBody>
      </p:sp>
      <p:pic>
        <p:nvPicPr>
          <p:cNvPr id="5" name="Picture 4">
            <a:extLst>
              <a:ext uri="{FF2B5EF4-FFF2-40B4-BE49-F238E27FC236}">
                <a16:creationId xmlns:a16="http://schemas.microsoft.com/office/drawing/2014/main" id="{228CE95F-4E2C-4157-BD68-891F27DDA6D0}"/>
              </a:ext>
            </a:extLst>
          </p:cNvPr>
          <p:cNvPicPr>
            <a:picLocks noChangeAspect="1"/>
          </p:cNvPicPr>
          <p:nvPr/>
        </p:nvPicPr>
        <p:blipFill>
          <a:blip r:embed="rId2"/>
          <a:stretch>
            <a:fillRect/>
          </a:stretch>
        </p:blipFill>
        <p:spPr>
          <a:xfrm>
            <a:off x="628650" y="1853513"/>
            <a:ext cx="1855058" cy="2915977"/>
          </a:xfrm>
          <a:prstGeom prst="rect">
            <a:avLst/>
          </a:prstGeom>
        </p:spPr>
      </p:pic>
      <p:sp>
        <p:nvSpPr>
          <p:cNvPr id="7" name="TextBox 6">
            <a:extLst>
              <a:ext uri="{FF2B5EF4-FFF2-40B4-BE49-F238E27FC236}">
                <a16:creationId xmlns:a16="http://schemas.microsoft.com/office/drawing/2014/main" id="{110AFC8B-66A8-4514-92A2-3260B9EA8276}"/>
              </a:ext>
            </a:extLst>
          </p:cNvPr>
          <p:cNvSpPr txBox="1"/>
          <p:nvPr/>
        </p:nvSpPr>
        <p:spPr>
          <a:xfrm>
            <a:off x="3088418" y="2326848"/>
            <a:ext cx="2967164" cy="2031325"/>
          </a:xfrm>
          <a:prstGeom prst="rect">
            <a:avLst/>
          </a:prstGeom>
          <a:noFill/>
        </p:spPr>
        <p:txBody>
          <a:bodyPr wrap="square" rtlCol="0">
            <a:spAutoFit/>
          </a:bodyPr>
          <a:lstStyle/>
          <a:p>
            <a:pPr algn="ctr"/>
            <a:r>
              <a:rPr lang="en-GB" i="1" dirty="0"/>
              <a:t>History is a pack of lies about events that never happened told by people who weren’t there. </a:t>
            </a:r>
          </a:p>
          <a:p>
            <a:pPr algn="ctr"/>
            <a:endParaRPr lang="en-GB" i="1" dirty="0"/>
          </a:p>
          <a:p>
            <a:pPr algn="ctr"/>
            <a:r>
              <a:rPr lang="en-GB" dirty="0"/>
              <a:t>Historian George Santayana</a:t>
            </a:r>
          </a:p>
        </p:txBody>
      </p:sp>
      <p:pic>
        <p:nvPicPr>
          <p:cNvPr id="8" name="Picture 7">
            <a:extLst>
              <a:ext uri="{FF2B5EF4-FFF2-40B4-BE49-F238E27FC236}">
                <a16:creationId xmlns:a16="http://schemas.microsoft.com/office/drawing/2014/main" id="{1D2DCADF-399C-4A0F-9173-EA9DED314502}"/>
              </a:ext>
            </a:extLst>
          </p:cNvPr>
          <p:cNvPicPr>
            <a:picLocks noChangeAspect="1"/>
          </p:cNvPicPr>
          <p:nvPr/>
        </p:nvPicPr>
        <p:blipFill>
          <a:blip r:embed="rId3"/>
          <a:stretch>
            <a:fillRect/>
          </a:stretch>
        </p:blipFill>
        <p:spPr>
          <a:xfrm>
            <a:off x="6332022" y="1958823"/>
            <a:ext cx="2183328" cy="2658982"/>
          </a:xfrm>
          <a:prstGeom prst="rect">
            <a:avLst/>
          </a:prstGeom>
        </p:spPr>
      </p:pic>
    </p:spTree>
    <p:extLst>
      <p:ext uri="{BB962C8B-B14F-4D97-AF65-F5344CB8AC3E}">
        <p14:creationId xmlns:p14="http://schemas.microsoft.com/office/powerpoint/2010/main" val="2902558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2325DF3-BCAD-44A4-9AA0-901FEFBA8D24}"/>
              </a:ext>
            </a:extLst>
          </p:cNvPr>
          <p:cNvPicPr>
            <a:picLocks noChangeAspect="1"/>
          </p:cNvPicPr>
          <p:nvPr/>
        </p:nvPicPr>
        <p:blipFill>
          <a:blip r:embed="rId2"/>
          <a:stretch>
            <a:fillRect/>
          </a:stretch>
        </p:blipFill>
        <p:spPr>
          <a:xfrm>
            <a:off x="4139513" y="3274542"/>
            <a:ext cx="2794188" cy="1582496"/>
          </a:xfrm>
          <a:prstGeom prst="rect">
            <a:avLst/>
          </a:prstGeom>
        </p:spPr>
      </p:pic>
      <p:pic>
        <p:nvPicPr>
          <p:cNvPr id="13" name="Picture 12">
            <a:extLst>
              <a:ext uri="{FF2B5EF4-FFF2-40B4-BE49-F238E27FC236}">
                <a16:creationId xmlns:a16="http://schemas.microsoft.com/office/drawing/2014/main" id="{FF66F17A-E5BC-40A3-83FF-A07A44BB9D8E}"/>
              </a:ext>
            </a:extLst>
          </p:cNvPr>
          <p:cNvPicPr>
            <a:picLocks noChangeAspect="1"/>
          </p:cNvPicPr>
          <p:nvPr/>
        </p:nvPicPr>
        <p:blipFill>
          <a:blip r:embed="rId3"/>
          <a:stretch>
            <a:fillRect/>
          </a:stretch>
        </p:blipFill>
        <p:spPr>
          <a:xfrm>
            <a:off x="172994" y="1507523"/>
            <a:ext cx="3966519" cy="2477902"/>
          </a:xfrm>
          <a:prstGeom prst="rect">
            <a:avLst/>
          </a:prstGeom>
        </p:spPr>
      </p:pic>
      <p:pic>
        <p:nvPicPr>
          <p:cNvPr id="12" name="Picture 11">
            <a:extLst>
              <a:ext uri="{FF2B5EF4-FFF2-40B4-BE49-F238E27FC236}">
                <a16:creationId xmlns:a16="http://schemas.microsoft.com/office/drawing/2014/main" id="{9AA55C93-B7D1-4ED1-BE73-5E27746960A6}"/>
              </a:ext>
            </a:extLst>
          </p:cNvPr>
          <p:cNvPicPr>
            <a:picLocks noChangeAspect="1"/>
          </p:cNvPicPr>
          <p:nvPr/>
        </p:nvPicPr>
        <p:blipFill>
          <a:blip r:embed="rId4"/>
          <a:stretch>
            <a:fillRect/>
          </a:stretch>
        </p:blipFill>
        <p:spPr>
          <a:xfrm>
            <a:off x="6925556" y="1507523"/>
            <a:ext cx="2045450" cy="3314934"/>
          </a:xfrm>
          <a:prstGeom prst="rect">
            <a:avLst/>
          </a:prstGeom>
        </p:spPr>
      </p:pic>
      <p:sp>
        <p:nvSpPr>
          <p:cNvPr id="6" name="Rectangle: Rounded Corners 5">
            <a:extLst>
              <a:ext uri="{FF2B5EF4-FFF2-40B4-BE49-F238E27FC236}">
                <a16:creationId xmlns:a16="http://schemas.microsoft.com/office/drawing/2014/main" id="{EFAE87F6-3BE5-4A4D-9519-B2D99D09C338}"/>
              </a:ext>
            </a:extLst>
          </p:cNvPr>
          <p:cNvSpPr/>
          <p:nvPr/>
        </p:nvSpPr>
        <p:spPr>
          <a:xfrm>
            <a:off x="172994" y="72480"/>
            <a:ext cx="8798011" cy="1322173"/>
          </a:xfrm>
          <a:prstGeom prst="roundRect">
            <a:avLst/>
          </a:prstGeom>
          <a:solidFill>
            <a:schemeClr val="bg1">
              <a:lumMod val="50000"/>
            </a:schemeClr>
          </a:solidFill>
          <a:ln>
            <a:solidFill>
              <a:srgbClr val="72E4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72E4C6"/>
                </a:solidFill>
              </a:rPr>
              <a:t>A-Level History Taster Session</a:t>
            </a:r>
            <a:br>
              <a:rPr lang="en-GB" sz="2000" dirty="0">
                <a:solidFill>
                  <a:srgbClr val="72E4C6"/>
                </a:solidFill>
              </a:rPr>
            </a:br>
            <a:r>
              <a:rPr lang="en-GB" sz="2000" dirty="0">
                <a:solidFill>
                  <a:srgbClr val="72E4C6"/>
                </a:solidFill>
              </a:rPr>
              <a:t>Big Picture: Why History? Why are we here?</a:t>
            </a:r>
          </a:p>
        </p:txBody>
      </p:sp>
      <p:pic>
        <p:nvPicPr>
          <p:cNvPr id="14" name="Picture 13">
            <a:extLst>
              <a:ext uri="{FF2B5EF4-FFF2-40B4-BE49-F238E27FC236}">
                <a16:creationId xmlns:a16="http://schemas.microsoft.com/office/drawing/2014/main" id="{48C6978E-7675-4650-88B6-0CCD25EF4979}"/>
              </a:ext>
            </a:extLst>
          </p:cNvPr>
          <p:cNvPicPr>
            <a:picLocks noChangeAspect="1"/>
          </p:cNvPicPr>
          <p:nvPr/>
        </p:nvPicPr>
        <p:blipFill>
          <a:blip r:embed="rId5"/>
          <a:stretch>
            <a:fillRect/>
          </a:stretch>
        </p:blipFill>
        <p:spPr>
          <a:xfrm>
            <a:off x="172994" y="3985425"/>
            <a:ext cx="3966519" cy="2477901"/>
          </a:xfrm>
          <a:prstGeom prst="rect">
            <a:avLst/>
          </a:prstGeom>
        </p:spPr>
      </p:pic>
      <p:pic>
        <p:nvPicPr>
          <p:cNvPr id="15" name="Picture 14">
            <a:extLst>
              <a:ext uri="{FF2B5EF4-FFF2-40B4-BE49-F238E27FC236}">
                <a16:creationId xmlns:a16="http://schemas.microsoft.com/office/drawing/2014/main" id="{1267BC2E-3F93-4FB9-879F-CA96FD50BF9C}"/>
              </a:ext>
            </a:extLst>
          </p:cNvPr>
          <p:cNvPicPr>
            <a:picLocks noChangeAspect="1"/>
          </p:cNvPicPr>
          <p:nvPr/>
        </p:nvPicPr>
        <p:blipFill>
          <a:blip r:embed="rId6"/>
          <a:stretch>
            <a:fillRect/>
          </a:stretch>
        </p:blipFill>
        <p:spPr>
          <a:xfrm>
            <a:off x="4131368" y="1507523"/>
            <a:ext cx="2794188" cy="1767018"/>
          </a:xfrm>
          <a:prstGeom prst="rect">
            <a:avLst/>
          </a:prstGeom>
        </p:spPr>
      </p:pic>
      <p:pic>
        <p:nvPicPr>
          <p:cNvPr id="16" name="Picture 15">
            <a:extLst>
              <a:ext uri="{FF2B5EF4-FFF2-40B4-BE49-F238E27FC236}">
                <a16:creationId xmlns:a16="http://schemas.microsoft.com/office/drawing/2014/main" id="{167242AC-B9D2-4B20-96B9-5E04AF6081D1}"/>
              </a:ext>
            </a:extLst>
          </p:cNvPr>
          <p:cNvPicPr>
            <a:picLocks noChangeAspect="1"/>
          </p:cNvPicPr>
          <p:nvPr/>
        </p:nvPicPr>
        <p:blipFill rotWithShape="1">
          <a:blip r:embed="rId7"/>
          <a:srcRect l="13768" t="9712"/>
          <a:stretch/>
        </p:blipFill>
        <p:spPr>
          <a:xfrm>
            <a:off x="6187849" y="4822456"/>
            <a:ext cx="2786042" cy="1640870"/>
          </a:xfrm>
          <a:prstGeom prst="rect">
            <a:avLst/>
          </a:prstGeom>
        </p:spPr>
      </p:pic>
      <p:pic>
        <p:nvPicPr>
          <p:cNvPr id="17" name="Picture 16">
            <a:extLst>
              <a:ext uri="{FF2B5EF4-FFF2-40B4-BE49-F238E27FC236}">
                <a16:creationId xmlns:a16="http://schemas.microsoft.com/office/drawing/2014/main" id="{5F7F7784-428C-4A04-8091-87E909ABE8D7}"/>
              </a:ext>
            </a:extLst>
          </p:cNvPr>
          <p:cNvPicPr>
            <a:picLocks noChangeAspect="1"/>
          </p:cNvPicPr>
          <p:nvPr/>
        </p:nvPicPr>
        <p:blipFill>
          <a:blip r:embed="rId8"/>
          <a:stretch>
            <a:fillRect/>
          </a:stretch>
        </p:blipFill>
        <p:spPr>
          <a:xfrm>
            <a:off x="4131368" y="4822456"/>
            <a:ext cx="2207648" cy="1640870"/>
          </a:xfrm>
          <a:prstGeom prst="rect">
            <a:avLst/>
          </a:prstGeom>
        </p:spPr>
      </p:pic>
    </p:spTree>
    <p:extLst>
      <p:ext uri="{BB962C8B-B14F-4D97-AF65-F5344CB8AC3E}">
        <p14:creationId xmlns:p14="http://schemas.microsoft.com/office/powerpoint/2010/main" val="1881130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5D48-81FA-4FC2-8301-0E168CBBA2D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E83F503-6DA1-4B80-9EE8-8F625E90F1D0}"/>
              </a:ext>
            </a:extLst>
          </p:cNvPr>
          <p:cNvSpPr>
            <a:spLocks noGrp="1"/>
          </p:cNvSpPr>
          <p:nvPr>
            <p:ph idx="1"/>
          </p:nvPr>
        </p:nvSpPr>
        <p:spPr>
          <a:xfrm>
            <a:off x="628650" y="2140527"/>
            <a:ext cx="7886700" cy="4036436"/>
          </a:xfrm>
        </p:spPr>
        <p:txBody>
          <a:bodyPr>
            <a:normAutofit/>
          </a:bodyPr>
          <a:lstStyle/>
          <a:p>
            <a:pPr>
              <a:buNone/>
            </a:pPr>
            <a:r>
              <a:rPr lang="en-GB" sz="2000" dirty="0"/>
              <a:t>Unit 1 Challenge and transformation: Britain, c1851–1964</a:t>
            </a:r>
          </a:p>
          <a:p>
            <a:pPr>
              <a:buNone/>
            </a:pPr>
            <a:r>
              <a:rPr lang="en-GB" sz="2000" dirty="0"/>
              <a:t>	Exam 2017 = 2 hours and 30 minutes and 40% of grade. </a:t>
            </a:r>
          </a:p>
          <a:p>
            <a:pPr>
              <a:buNone/>
            </a:pPr>
            <a:endParaRPr lang="en-GB" sz="2000" dirty="0"/>
          </a:p>
          <a:p>
            <a:pPr>
              <a:buNone/>
            </a:pPr>
            <a:r>
              <a:rPr lang="en-GB" sz="2000" dirty="0"/>
              <a:t>Unit 2 Democracy and Nazism: Germany, 1918–1945</a:t>
            </a:r>
          </a:p>
          <a:p>
            <a:pPr>
              <a:buNone/>
            </a:pPr>
            <a:r>
              <a:rPr lang="en-GB" sz="2000" dirty="0"/>
              <a:t>	Exam 2017 = 2 hours and 30 minutes and 40% of grade. </a:t>
            </a:r>
          </a:p>
          <a:p>
            <a:pPr>
              <a:buNone/>
            </a:pPr>
            <a:endParaRPr lang="en-GB" sz="2000" dirty="0"/>
          </a:p>
          <a:p>
            <a:pPr>
              <a:buNone/>
            </a:pPr>
            <a:r>
              <a:rPr lang="en-GB" sz="2000" dirty="0"/>
              <a:t>Unit 3 Coursework 20% of grade</a:t>
            </a:r>
          </a:p>
          <a:p>
            <a:endParaRPr lang="en-GB" sz="2000" dirty="0"/>
          </a:p>
        </p:txBody>
      </p:sp>
      <p:sp>
        <p:nvSpPr>
          <p:cNvPr id="4" name="Rectangle: Rounded Corners 3">
            <a:extLst>
              <a:ext uri="{FF2B5EF4-FFF2-40B4-BE49-F238E27FC236}">
                <a16:creationId xmlns:a16="http://schemas.microsoft.com/office/drawing/2014/main" id="{826E82E3-EA68-431B-BD80-564F6D32724C}"/>
              </a:ext>
            </a:extLst>
          </p:cNvPr>
          <p:cNvSpPr/>
          <p:nvPr/>
        </p:nvSpPr>
        <p:spPr>
          <a:xfrm>
            <a:off x="172994" y="368516"/>
            <a:ext cx="8798011" cy="1322173"/>
          </a:xfrm>
          <a:prstGeom prst="roundRect">
            <a:avLst/>
          </a:prstGeom>
          <a:solidFill>
            <a:schemeClr val="bg1">
              <a:lumMod val="50000"/>
            </a:schemeClr>
          </a:solidFill>
          <a:ln>
            <a:solidFill>
              <a:srgbClr val="72E4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72E4C6"/>
                </a:solidFill>
              </a:rPr>
              <a:t>A-Level History Taster Session</a:t>
            </a:r>
            <a:br>
              <a:rPr lang="en-GB" sz="2000" dirty="0">
                <a:solidFill>
                  <a:srgbClr val="72E4C6"/>
                </a:solidFill>
              </a:rPr>
            </a:br>
            <a:r>
              <a:rPr lang="en-GB" sz="2000" dirty="0">
                <a:solidFill>
                  <a:srgbClr val="72E4C6"/>
                </a:solidFill>
              </a:rPr>
              <a:t>What will we be doing in the next 2 years?</a:t>
            </a:r>
          </a:p>
        </p:txBody>
      </p:sp>
    </p:spTree>
    <p:extLst>
      <p:ext uri="{BB962C8B-B14F-4D97-AF65-F5344CB8AC3E}">
        <p14:creationId xmlns:p14="http://schemas.microsoft.com/office/powerpoint/2010/main" val="1737825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FAE87F6-3BE5-4A4D-9519-B2D99D09C338}"/>
              </a:ext>
            </a:extLst>
          </p:cNvPr>
          <p:cNvSpPr/>
          <p:nvPr/>
        </p:nvSpPr>
        <p:spPr>
          <a:xfrm>
            <a:off x="172994" y="72480"/>
            <a:ext cx="8798011" cy="1322173"/>
          </a:xfrm>
          <a:prstGeom prst="roundRect">
            <a:avLst/>
          </a:prstGeom>
          <a:solidFill>
            <a:schemeClr val="bg1">
              <a:lumMod val="50000"/>
            </a:schemeClr>
          </a:solidFill>
          <a:ln>
            <a:solidFill>
              <a:srgbClr val="72E4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50" dirty="0">
                <a:solidFill>
                  <a:srgbClr val="72E4C6"/>
                </a:solidFill>
              </a:rPr>
              <a:t>A-Level History Taster Session</a:t>
            </a:r>
            <a:br>
              <a:rPr lang="en-GB" sz="1050" dirty="0">
                <a:solidFill>
                  <a:srgbClr val="72E4C6"/>
                </a:solidFill>
              </a:rPr>
            </a:br>
            <a:r>
              <a:rPr lang="en-GB" sz="1050" dirty="0">
                <a:solidFill>
                  <a:srgbClr val="72E4C6"/>
                </a:solidFill>
              </a:rPr>
              <a:t>What is History Now?</a:t>
            </a:r>
            <a:r>
              <a:rPr lang="en-GB" sz="1050" b="1" i="1" dirty="0">
                <a:solidFill>
                  <a:srgbClr val="72E4C6"/>
                </a:solidFill>
              </a:rPr>
              <a:t> </a:t>
            </a:r>
            <a:r>
              <a:rPr lang="en-GB" sz="1050" dirty="0">
                <a:solidFill>
                  <a:srgbClr val="72E4C6"/>
                </a:solidFill>
              </a:rPr>
              <a:t> is a collection addressing the burning issues of how we interpret history today. What stories are told, and by whom, who should be celebrated, and what rewritten, are questions that have been asked recently not just within the history world, but by all of us. </a:t>
            </a:r>
          </a:p>
          <a:p>
            <a:r>
              <a:rPr lang="en-GB" sz="1050" i="1" dirty="0">
                <a:solidFill>
                  <a:srgbClr val="72E4C6"/>
                </a:solidFill>
              </a:rPr>
              <a:t>What is History, Now?</a:t>
            </a:r>
            <a:r>
              <a:rPr lang="en-GB" sz="1050" dirty="0">
                <a:solidFill>
                  <a:srgbClr val="72E4C6"/>
                </a:solidFill>
              </a:rPr>
              <a:t> covers topics such as the history of racism and anti-racism, LGBTQ+ history, the history of faith, the history of disability, environmental history, escaping imperial nostalgia, hearing women's voices and 'rewriting' the past. Today we will see if we can understand sections of this book to make clearer sense of our job as Historians!</a:t>
            </a:r>
          </a:p>
        </p:txBody>
      </p:sp>
      <p:sp>
        <p:nvSpPr>
          <p:cNvPr id="4" name="Content Placeholder 3">
            <a:extLst>
              <a:ext uri="{FF2B5EF4-FFF2-40B4-BE49-F238E27FC236}">
                <a16:creationId xmlns:a16="http://schemas.microsoft.com/office/drawing/2014/main" id="{CF7B06D3-6722-43BC-A35F-43DD76C7B1DB}"/>
              </a:ext>
            </a:extLst>
          </p:cNvPr>
          <p:cNvSpPr>
            <a:spLocks noGrp="1"/>
          </p:cNvSpPr>
          <p:nvPr>
            <p:ph idx="1"/>
          </p:nvPr>
        </p:nvSpPr>
        <p:spPr>
          <a:xfrm>
            <a:off x="172995" y="1483556"/>
            <a:ext cx="4214455" cy="5283022"/>
          </a:xfrm>
        </p:spPr>
        <p:txBody>
          <a:bodyPr>
            <a:normAutofit/>
          </a:bodyPr>
          <a:lstStyle/>
          <a:p>
            <a:pPr marL="0" indent="0">
              <a:buNone/>
            </a:pPr>
            <a:r>
              <a:rPr lang="en-GB" sz="1600" dirty="0"/>
              <a:t>Read the passage, highlight key information and make notes like a Historian! Then use this key information to answer the following questions.</a:t>
            </a:r>
          </a:p>
          <a:p>
            <a:pPr marL="0" indent="0">
              <a:buNone/>
            </a:pPr>
            <a:endParaRPr lang="en-GB" sz="1600" dirty="0"/>
          </a:p>
          <a:p>
            <a:pPr marL="514350" indent="-514350">
              <a:buFont typeface="+mj-lt"/>
              <a:buAutoNum type="arabicPeriod"/>
            </a:pPr>
            <a:r>
              <a:rPr lang="en-GB" sz="1600" dirty="0"/>
              <a:t>Why has History been such an area of debate recently?</a:t>
            </a:r>
          </a:p>
          <a:p>
            <a:pPr marL="514350" indent="-514350">
              <a:buFont typeface="+mj-lt"/>
              <a:buAutoNum type="arabicPeriod"/>
            </a:pPr>
            <a:r>
              <a:rPr lang="en-GB" sz="1600" dirty="0"/>
              <a:t>Can and should History be rewritten?</a:t>
            </a:r>
          </a:p>
          <a:p>
            <a:pPr marL="514350" indent="-514350">
              <a:buFont typeface="+mj-lt"/>
              <a:buAutoNum type="arabicPeriod"/>
            </a:pPr>
            <a:r>
              <a:rPr lang="en-GB" sz="1600" dirty="0"/>
              <a:t>What is History? What do Historians do?</a:t>
            </a:r>
          </a:p>
          <a:p>
            <a:pPr marL="514350" indent="-514350">
              <a:buFont typeface="+mj-lt"/>
              <a:buAutoNum type="arabicPeriod"/>
            </a:pPr>
            <a:r>
              <a:rPr lang="en-GB" sz="1600" dirty="0"/>
              <a:t>What is a historical fact? </a:t>
            </a:r>
          </a:p>
          <a:p>
            <a:pPr marL="514350" indent="-514350">
              <a:buFont typeface="+mj-lt"/>
              <a:buAutoNum type="arabicPeriod"/>
            </a:pPr>
            <a:r>
              <a:rPr lang="en-GB" sz="1600" dirty="0"/>
              <a:t>What is an interpretation?</a:t>
            </a:r>
          </a:p>
          <a:p>
            <a:pPr marL="514350" indent="-514350">
              <a:buFont typeface="+mj-lt"/>
              <a:buAutoNum type="arabicPeriod"/>
            </a:pPr>
            <a:r>
              <a:rPr lang="en-GB" sz="1600" dirty="0"/>
              <a:t>How has the recording of History changed since the 19</a:t>
            </a:r>
            <a:r>
              <a:rPr lang="en-GB" sz="1600" baseline="30000" dirty="0"/>
              <a:t>th</a:t>
            </a:r>
            <a:r>
              <a:rPr lang="en-GB" sz="1600" dirty="0"/>
              <a:t> Century?</a:t>
            </a:r>
          </a:p>
          <a:p>
            <a:pPr marL="514350" indent="-514350">
              <a:buFont typeface="+mj-lt"/>
              <a:buAutoNum type="arabicPeriod"/>
            </a:pPr>
            <a:r>
              <a:rPr lang="en-GB" sz="1600" dirty="0"/>
              <a:t>What challenges do modern-day Historians face? </a:t>
            </a:r>
          </a:p>
          <a:p>
            <a:pPr marL="514350" indent="-514350">
              <a:buFont typeface="+mj-lt"/>
              <a:buAutoNum type="arabicPeriod"/>
            </a:pPr>
            <a:endParaRPr lang="en-GB" sz="1600" dirty="0"/>
          </a:p>
          <a:p>
            <a:pPr marL="514350" indent="-514350">
              <a:buFont typeface="+mj-lt"/>
              <a:buAutoNum type="arabicPeriod"/>
            </a:pPr>
            <a:endParaRPr lang="en-GB" sz="1600" dirty="0"/>
          </a:p>
        </p:txBody>
      </p:sp>
      <p:pic>
        <p:nvPicPr>
          <p:cNvPr id="3" name="Picture 2">
            <a:extLst>
              <a:ext uri="{FF2B5EF4-FFF2-40B4-BE49-F238E27FC236}">
                <a16:creationId xmlns:a16="http://schemas.microsoft.com/office/drawing/2014/main" id="{A5C97612-A64D-40C5-B3F3-F80EA151776B}"/>
              </a:ext>
            </a:extLst>
          </p:cNvPr>
          <p:cNvPicPr>
            <a:picLocks noChangeAspect="1"/>
          </p:cNvPicPr>
          <p:nvPr/>
        </p:nvPicPr>
        <p:blipFill>
          <a:blip r:embed="rId2"/>
          <a:stretch>
            <a:fillRect/>
          </a:stretch>
        </p:blipFill>
        <p:spPr>
          <a:xfrm>
            <a:off x="7018445" y="1483556"/>
            <a:ext cx="1952560" cy="2976464"/>
          </a:xfrm>
          <a:prstGeom prst="rect">
            <a:avLst/>
          </a:prstGeom>
        </p:spPr>
      </p:pic>
      <p:pic>
        <p:nvPicPr>
          <p:cNvPr id="5" name="Picture 4">
            <a:extLst>
              <a:ext uri="{FF2B5EF4-FFF2-40B4-BE49-F238E27FC236}">
                <a16:creationId xmlns:a16="http://schemas.microsoft.com/office/drawing/2014/main" id="{4DB64AE8-C1BA-4EDB-9CF5-518C4F989A2A}"/>
              </a:ext>
            </a:extLst>
          </p:cNvPr>
          <p:cNvPicPr>
            <a:picLocks noChangeAspect="1"/>
          </p:cNvPicPr>
          <p:nvPr/>
        </p:nvPicPr>
        <p:blipFill rotWithShape="1">
          <a:blip r:embed="rId3"/>
          <a:srcRect l="22792" t="24918" r="21712" b="22281"/>
          <a:stretch/>
        </p:blipFill>
        <p:spPr>
          <a:xfrm>
            <a:off x="4756550" y="4712043"/>
            <a:ext cx="4214455" cy="1631094"/>
          </a:xfrm>
          <a:prstGeom prst="rect">
            <a:avLst/>
          </a:prstGeom>
        </p:spPr>
      </p:pic>
    </p:spTree>
    <p:extLst>
      <p:ext uri="{BB962C8B-B14F-4D97-AF65-F5344CB8AC3E}">
        <p14:creationId xmlns:p14="http://schemas.microsoft.com/office/powerpoint/2010/main" val="3610201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AFD40-4205-4DD7-BA12-6A9A2183F21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0C24F5D-731D-429C-BF8B-CECE6A82C9AF}"/>
              </a:ext>
            </a:extLst>
          </p:cNvPr>
          <p:cNvSpPr>
            <a:spLocks noGrp="1"/>
          </p:cNvSpPr>
          <p:nvPr>
            <p:ph idx="1"/>
          </p:nvPr>
        </p:nvSpPr>
        <p:spPr/>
        <p:txBody>
          <a:bodyPr/>
          <a:lstStyle/>
          <a:p>
            <a:endParaRPr lang="en-GB" dirty="0"/>
          </a:p>
        </p:txBody>
      </p:sp>
      <p:pic>
        <p:nvPicPr>
          <p:cNvPr id="4" name="Picture 3">
            <a:extLst>
              <a:ext uri="{FF2B5EF4-FFF2-40B4-BE49-F238E27FC236}">
                <a16:creationId xmlns:a16="http://schemas.microsoft.com/office/drawing/2014/main" id="{D60A2325-0765-4835-B780-FE7C971F8EBE}"/>
              </a:ext>
            </a:extLst>
          </p:cNvPr>
          <p:cNvPicPr>
            <a:picLocks noChangeAspect="1"/>
          </p:cNvPicPr>
          <p:nvPr/>
        </p:nvPicPr>
        <p:blipFill rotWithShape="1">
          <a:blip r:embed="rId2"/>
          <a:srcRect l="45225" t="13604" r="30000" b="11281"/>
          <a:stretch/>
        </p:blipFill>
        <p:spPr>
          <a:xfrm>
            <a:off x="205945" y="0"/>
            <a:ext cx="3978877" cy="6785797"/>
          </a:xfrm>
          <a:prstGeom prst="rect">
            <a:avLst/>
          </a:prstGeom>
        </p:spPr>
      </p:pic>
      <p:pic>
        <p:nvPicPr>
          <p:cNvPr id="5" name="Picture 4">
            <a:extLst>
              <a:ext uri="{FF2B5EF4-FFF2-40B4-BE49-F238E27FC236}">
                <a16:creationId xmlns:a16="http://schemas.microsoft.com/office/drawing/2014/main" id="{7DF02B34-815E-4BF0-84D1-3930BA19DD2F}"/>
              </a:ext>
            </a:extLst>
          </p:cNvPr>
          <p:cNvPicPr>
            <a:picLocks noChangeAspect="1"/>
          </p:cNvPicPr>
          <p:nvPr/>
        </p:nvPicPr>
        <p:blipFill rotWithShape="1">
          <a:blip r:embed="rId3"/>
          <a:srcRect l="44955" t="12963" r="29730" b="10160"/>
          <a:stretch/>
        </p:blipFill>
        <p:spPr>
          <a:xfrm>
            <a:off x="4720282" y="0"/>
            <a:ext cx="4017492" cy="6862618"/>
          </a:xfrm>
          <a:prstGeom prst="rect">
            <a:avLst/>
          </a:prstGeom>
        </p:spPr>
      </p:pic>
    </p:spTree>
    <p:extLst>
      <p:ext uri="{BB962C8B-B14F-4D97-AF65-F5344CB8AC3E}">
        <p14:creationId xmlns:p14="http://schemas.microsoft.com/office/powerpoint/2010/main" val="1598312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7B91A-4CD7-4B8E-A495-C9D97994BD3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B7839DF-DD0E-4B9A-AE9F-303A6B2D3369}"/>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E3D4CEDA-88D1-4372-848A-52A269EA47B2}"/>
              </a:ext>
            </a:extLst>
          </p:cNvPr>
          <p:cNvPicPr>
            <a:picLocks noChangeAspect="1"/>
          </p:cNvPicPr>
          <p:nvPr/>
        </p:nvPicPr>
        <p:blipFill>
          <a:blip r:embed="rId2"/>
          <a:stretch>
            <a:fillRect/>
          </a:stretch>
        </p:blipFill>
        <p:spPr>
          <a:xfrm>
            <a:off x="160158" y="0"/>
            <a:ext cx="4200410" cy="6858000"/>
          </a:xfrm>
          <a:prstGeom prst="rect">
            <a:avLst/>
          </a:prstGeom>
        </p:spPr>
      </p:pic>
      <p:pic>
        <p:nvPicPr>
          <p:cNvPr id="5" name="Picture 4">
            <a:extLst>
              <a:ext uri="{FF2B5EF4-FFF2-40B4-BE49-F238E27FC236}">
                <a16:creationId xmlns:a16="http://schemas.microsoft.com/office/drawing/2014/main" id="{50DCBB42-4CDE-417A-9365-B5CC1C3456DF}"/>
              </a:ext>
            </a:extLst>
          </p:cNvPr>
          <p:cNvPicPr>
            <a:picLocks noChangeAspect="1"/>
          </p:cNvPicPr>
          <p:nvPr/>
        </p:nvPicPr>
        <p:blipFill>
          <a:blip r:embed="rId3"/>
          <a:stretch>
            <a:fillRect/>
          </a:stretch>
        </p:blipFill>
        <p:spPr>
          <a:xfrm>
            <a:off x="4360568" y="0"/>
            <a:ext cx="4783432" cy="6858000"/>
          </a:xfrm>
          <a:prstGeom prst="rect">
            <a:avLst/>
          </a:prstGeom>
        </p:spPr>
      </p:pic>
    </p:spTree>
    <p:extLst>
      <p:ext uri="{BB962C8B-B14F-4D97-AF65-F5344CB8AC3E}">
        <p14:creationId xmlns:p14="http://schemas.microsoft.com/office/powerpoint/2010/main" val="3632046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8F63-3469-48BB-A71D-66A80CB96E9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4600CC5-C764-426A-8401-BC4228FF5FBE}"/>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00B199B1-001A-4CCC-A0DF-EE1876184687}"/>
              </a:ext>
            </a:extLst>
          </p:cNvPr>
          <p:cNvPicPr>
            <a:picLocks noChangeAspect="1"/>
          </p:cNvPicPr>
          <p:nvPr/>
        </p:nvPicPr>
        <p:blipFill>
          <a:blip r:embed="rId2"/>
          <a:stretch>
            <a:fillRect/>
          </a:stretch>
        </p:blipFill>
        <p:spPr>
          <a:xfrm>
            <a:off x="115599" y="0"/>
            <a:ext cx="4266662" cy="6858000"/>
          </a:xfrm>
          <a:prstGeom prst="rect">
            <a:avLst/>
          </a:prstGeom>
        </p:spPr>
      </p:pic>
      <p:pic>
        <p:nvPicPr>
          <p:cNvPr id="5" name="Picture 4">
            <a:extLst>
              <a:ext uri="{FF2B5EF4-FFF2-40B4-BE49-F238E27FC236}">
                <a16:creationId xmlns:a16="http://schemas.microsoft.com/office/drawing/2014/main" id="{7FF7FF49-E088-4935-82BF-004DB371859F}"/>
              </a:ext>
            </a:extLst>
          </p:cNvPr>
          <p:cNvPicPr>
            <a:picLocks noChangeAspect="1"/>
          </p:cNvPicPr>
          <p:nvPr/>
        </p:nvPicPr>
        <p:blipFill rotWithShape="1">
          <a:blip r:embed="rId3"/>
          <a:srcRect l="13114"/>
          <a:stretch/>
        </p:blipFill>
        <p:spPr>
          <a:xfrm>
            <a:off x="4607499" y="0"/>
            <a:ext cx="4420902" cy="6858000"/>
          </a:xfrm>
          <a:prstGeom prst="rect">
            <a:avLst/>
          </a:prstGeom>
        </p:spPr>
      </p:pic>
    </p:spTree>
    <p:extLst>
      <p:ext uri="{BB962C8B-B14F-4D97-AF65-F5344CB8AC3E}">
        <p14:creationId xmlns:p14="http://schemas.microsoft.com/office/powerpoint/2010/main" val="107325721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328</TotalTime>
  <Words>489</Words>
  <Application>Microsoft Office PowerPoint</Application>
  <PresentationFormat>On-screen Show (4:3)</PresentationFormat>
  <Paragraphs>121</Paragraphs>
  <Slides>16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was Germany like before World War I?</vt:lpstr>
      <vt:lpstr>What was the UK like in the 19th Century?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Gerschler</dc:creator>
  <cp:lastModifiedBy>Andrew Gerschler</cp:lastModifiedBy>
  <cp:revision>21</cp:revision>
  <dcterms:created xsi:type="dcterms:W3CDTF">2021-05-26T11:51:48Z</dcterms:created>
  <dcterms:modified xsi:type="dcterms:W3CDTF">2023-06-28T08:47:32Z</dcterms:modified>
</cp:coreProperties>
</file>