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68" r:id="rId2"/>
    <p:sldId id="276" r:id="rId3"/>
    <p:sldId id="278" r:id="rId4"/>
    <p:sldId id="279" r:id="rId5"/>
    <p:sldId id="280" r:id="rId6"/>
    <p:sldId id="289" r:id="rId7"/>
    <p:sldId id="290" r:id="rId8"/>
    <p:sldId id="291" r:id="rId9"/>
    <p:sldId id="292" r:id="rId10"/>
    <p:sldId id="293" r:id="rId11"/>
    <p:sldId id="294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</p:sldIdLst>
  <p:sldSz cx="9144000" cy="6858000" type="screen4x3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" userDrawn="1">
          <p15:clr>
            <a:srgbClr val="A4A3A4"/>
          </p15:clr>
        </p15:guide>
        <p15:guide id="2" pos="612" userDrawn="1">
          <p15:clr>
            <a:srgbClr val="A4A3A4"/>
          </p15:clr>
        </p15:guide>
        <p15:guide id="3" orient="horz" pos="3350">
          <p15:clr>
            <a:srgbClr val="A4A3A4"/>
          </p15:clr>
        </p15:guide>
        <p15:guide id="4" pos="2884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QA" initials="A" lastIdx="1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D9F1"/>
    <a:srgbClr val="FAC090"/>
    <a:srgbClr val="F0D18E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71" autoAdjust="0"/>
    <p:restoredTop sz="92277" autoAdjust="0"/>
  </p:normalViewPr>
  <p:slideViewPr>
    <p:cSldViewPr snapToGrid="0">
      <p:cViewPr varScale="1">
        <p:scale>
          <a:sx n="81" d="100"/>
          <a:sy n="81" d="100"/>
        </p:scale>
        <p:origin x="1291" y="58"/>
      </p:cViewPr>
      <p:guideLst>
        <p:guide orient="horz" pos="663"/>
        <p:guide pos="612"/>
        <p:guide orient="horz" pos="3350"/>
        <p:guide pos="2884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217" cy="498725"/>
          </a:xfrm>
          <a:prstGeom prst="rect">
            <a:avLst/>
          </a:prstGeom>
        </p:spPr>
        <p:txBody>
          <a:bodyPr vert="horz" lIns="91865" tIns="45933" rIns="91865" bIns="4593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982" y="0"/>
            <a:ext cx="2951217" cy="498725"/>
          </a:xfrm>
          <a:prstGeom prst="rect">
            <a:avLst/>
          </a:prstGeom>
        </p:spPr>
        <p:txBody>
          <a:bodyPr vert="horz" lIns="91865" tIns="45933" rIns="91865" bIns="45933" rtlCol="0"/>
          <a:lstStyle>
            <a:lvl1pPr algn="r">
              <a:defRPr sz="1200"/>
            </a:lvl1pPr>
          </a:lstStyle>
          <a:p>
            <a:fld id="{B8326E17-4271-4867-8924-41F754D2F2DD}" type="datetimeFigureOut">
              <a:rPr lang="en-GB" smtClean="0"/>
              <a:t>20/06/2021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2200"/>
            <a:ext cx="2951217" cy="498725"/>
          </a:xfrm>
          <a:prstGeom prst="rect">
            <a:avLst/>
          </a:prstGeom>
        </p:spPr>
        <p:txBody>
          <a:bodyPr vert="horz" lIns="91865" tIns="45933" rIns="91865" bIns="4593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982" y="9442200"/>
            <a:ext cx="2951217" cy="498725"/>
          </a:xfrm>
          <a:prstGeom prst="rect">
            <a:avLst/>
          </a:prstGeom>
        </p:spPr>
        <p:txBody>
          <a:bodyPr vert="horz" lIns="91865" tIns="45933" rIns="91865" bIns="45933" rtlCol="0" anchor="b"/>
          <a:lstStyle>
            <a:lvl1pPr algn="r">
              <a:defRPr sz="1200"/>
            </a:lvl1pPr>
          </a:lstStyle>
          <a:p>
            <a:fld id="{A908EB75-8025-47D1-B3D1-342EC9D2C2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8234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50474" cy="498773"/>
          </a:xfrm>
          <a:prstGeom prst="rect">
            <a:avLst/>
          </a:prstGeom>
        </p:spPr>
        <p:txBody>
          <a:bodyPr vert="horz" lIns="91865" tIns="45933" rIns="91865" bIns="4593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9" y="0"/>
            <a:ext cx="2950474" cy="498773"/>
          </a:xfrm>
          <a:prstGeom prst="rect">
            <a:avLst/>
          </a:prstGeom>
        </p:spPr>
        <p:txBody>
          <a:bodyPr vert="horz" lIns="91865" tIns="45933" rIns="91865" bIns="45933" rtlCol="0"/>
          <a:lstStyle>
            <a:lvl1pPr algn="r">
              <a:defRPr sz="1200"/>
            </a:lvl1pPr>
          </a:lstStyle>
          <a:p>
            <a:fld id="{19740419-B0D4-4696-82CC-C455B610DB4D}" type="datetimeFigureOut">
              <a:rPr lang="en-GB" smtClean="0"/>
              <a:t>20/06/2021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1425"/>
            <a:ext cx="4471988" cy="3354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65" tIns="45933" rIns="91865" bIns="4593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80" y="4784071"/>
            <a:ext cx="5447030" cy="3914239"/>
          </a:xfrm>
          <a:prstGeom prst="rect">
            <a:avLst/>
          </a:prstGeom>
        </p:spPr>
        <p:txBody>
          <a:bodyPr vert="horz" lIns="91865" tIns="45933" rIns="91865" bIns="4593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42155"/>
            <a:ext cx="2950474" cy="498772"/>
          </a:xfrm>
          <a:prstGeom prst="rect">
            <a:avLst/>
          </a:prstGeom>
        </p:spPr>
        <p:txBody>
          <a:bodyPr vert="horz" lIns="91865" tIns="45933" rIns="91865" bIns="4593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9" y="9442155"/>
            <a:ext cx="2950474" cy="498772"/>
          </a:xfrm>
          <a:prstGeom prst="rect">
            <a:avLst/>
          </a:prstGeom>
        </p:spPr>
        <p:txBody>
          <a:bodyPr vert="horz" lIns="91865" tIns="45933" rIns="91865" bIns="45933" rtlCol="0" anchor="b"/>
          <a:lstStyle>
            <a:lvl1pPr algn="r">
              <a:defRPr sz="1200"/>
            </a:lvl1pPr>
          </a:lstStyle>
          <a:p>
            <a:fld id="{01B98DA4-B5CC-4515-9954-19711E980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7736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973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973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973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973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973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973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973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973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973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973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973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973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973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973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97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7051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6349549"/>
            <a:ext cx="9144000" cy="5137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0258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349548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Date Placeholder 8"/>
          <p:cNvSpPr>
            <a:spLocks noGrp="1"/>
          </p:cNvSpPr>
          <p:nvPr userDrawn="1"/>
        </p:nvSpPr>
        <p:spPr>
          <a:xfrm>
            <a:off x="56829" y="6480646"/>
            <a:ext cx="36605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© 2017 AQA. Created by </a:t>
            </a:r>
            <a:r>
              <a:rPr lang="en-US" dirty="0" err="1"/>
              <a:t>Teachit</a:t>
            </a:r>
            <a:r>
              <a:rPr lang="en-US" dirty="0"/>
              <a:t> for AQA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4237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nch-linguistics.co.uk/grammar/subjunctive_irregular_forms.s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971550" y="1591734"/>
            <a:ext cx="7168094" cy="399626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/>
        </p:spPr>
        <p:txBody>
          <a:bodyPr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/>
              <a:t>The subjunctive is not a tense but a mood! </a:t>
            </a:r>
          </a:p>
          <a:p>
            <a:endParaRPr lang="en-GB" sz="2800" dirty="0"/>
          </a:p>
          <a:p>
            <a:r>
              <a:rPr lang="en-GB" sz="2800" dirty="0"/>
              <a:t>In fact, the subjunctive can be used in several tenses but here we shall concentrate on the present. It is used to express:</a:t>
            </a:r>
          </a:p>
          <a:p>
            <a:r>
              <a:rPr lang="en-GB" sz="2800" dirty="0"/>
              <a:t> </a:t>
            </a:r>
          </a:p>
          <a:p>
            <a:pPr marL="457200" lvl="0" indent="-4572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sz="2800" dirty="0"/>
              <a:t>what is thought/felt to be the case </a:t>
            </a:r>
          </a:p>
          <a:p>
            <a:pPr marL="457200" lvl="0" indent="-4572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sz="2800" dirty="0"/>
              <a:t>how certain actions or situations are considered to be (certain/uncertain,  possible/probable, possible/impossible etc.)</a:t>
            </a:r>
          </a:p>
          <a:p>
            <a:pPr fontAlgn="auto">
              <a:lnSpc>
                <a:spcPct val="110000"/>
              </a:lnSpc>
              <a:spcAft>
                <a:spcPts val="0"/>
              </a:spcAft>
              <a:defRPr/>
            </a:pPr>
            <a:endParaRPr lang="en-GB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000" y="6390000"/>
            <a:ext cx="1260000" cy="50518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71495" y="349624"/>
            <a:ext cx="7207305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When to use the subjunctive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328657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A4BB4C8-9CC7-4B1B-93E8-B6184C42538B}"/>
              </a:ext>
            </a:extLst>
          </p:cNvPr>
          <p:cNvSpPr txBox="1"/>
          <p:nvPr/>
        </p:nvSpPr>
        <p:spPr>
          <a:xfrm>
            <a:off x="971495" y="349624"/>
            <a:ext cx="7207305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err="1">
                <a:latin typeface="+mj-lt"/>
                <a:cs typeface="Calibri" panose="020F0502020204030204" pitchFamily="34" charset="0"/>
              </a:rPr>
              <a:t>aller</a:t>
            </a:r>
            <a:endParaRPr lang="en-GB" sz="4000" dirty="0">
              <a:latin typeface="+mj-lt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5A1AA73-7522-4E27-97C5-D9D67AD7B7C1}"/>
              </a:ext>
            </a:extLst>
          </p:cNvPr>
          <p:cNvSpPr txBox="1">
            <a:spLocks/>
          </p:cNvSpPr>
          <p:nvPr/>
        </p:nvSpPr>
        <p:spPr>
          <a:xfrm>
            <a:off x="971494" y="1593850"/>
            <a:ext cx="7231119" cy="39957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/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GB" sz="3700" b="1" dirty="0" err="1">
                <a:solidFill>
                  <a:schemeClr val="accent1"/>
                </a:solidFill>
              </a:rPr>
              <a:t>J’aille</a:t>
            </a:r>
            <a:endParaRPr lang="en-GB" sz="3700" b="1" dirty="0">
              <a:solidFill>
                <a:schemeClr val="accent1"/>
              </a:solidFill>
            </a:endParaRPr>
          </a:p>
          <a:p>
            <a:pPr algn="ctr">
              <a:lnSpc>
                <a:spcPct val="100000"/>
              </a:lnSpc>
            </a:pPr>
            <a:r>
              <a:rPr lang="en-GB" sz="3700" b="1" dirty="0">
                <a:solidFill>
                  <a:schemeClr val="accent1"/>
                </a:solidFill>
              </a:rPr>
              <a:t>Tu </a:t>
            </a:r>
            <a:r>
              <a:rPr lang="en-GB" sz="3700" b="1" dirty="0" err="1">
                <a:solidFill>
                  <a:schemeClr val="accent1"/>
                </a:solidFill>
              </a:rPr>
              <a:t>ailles</a:t>
            </a:r>
            <a:endParaRPr lang="en-GB" sz="3700" b="1" dirty="0">
              <a:solidFill>
                <a:schemeClr val="accent1"/>
              </a:solidFill>
            </a:endParaRPr>
          </a:p>
          <a:p>
            <a:pPr algn="ctr">
              <a:lnSpc>
                <a:spcPct val="100000"/>
              </a:lnSpc>
            </a:pPr>
            <a:r>
              <a:rPr lang="en-GB" sz="3700" b="1" dirty="0">
                <a:solidFill>
                  <a:schemeClr val="accent1"/>
                </a:solidFill>
              </a:rPr>
              <a:t>Il/</a:t>
            </a:r>
            <a:r>
              <a:rPr lang="en-GB" sz="3700" b="1" dirty="0" err="1">
                <a:solidFill>
                  <a:schemeClr val="accent1"/>
                </a:solidFill>
              </a:rPr>
              <a:t>elle</a:t>
            </a:r>
            <a:r>
              <a:rPr lang="en-GB" sz="3700" b="1" dirty="0">
                <a:solidFill>
                  <a:schemeClr val="accent1"/>
                </a:solidFill>
              </a:rPr>
              <a:t> </a:t>
            </a:r>
            <a:r>
              <a:rPr lang="en-GB" sz="3700" b="1" dirty="0" err="1">
                <a:solidFill>
                  <a:schemeClr val="accent1"/>
                </a:solidFill>
              </a:rPr>
              <a:t>aille</a:t>
            </a:r>
            <a:endParaRPr lang="en-GB" sz="3700" b="1" dirty="0">
              <a:solidFill>
                <a:schemeClr val="accent1"/>
              </a:solidFill>
            </a:endParaRPr>
          </a:p>
          <a:p>
            <a:pPr algn="ctr">
              <a:lnSpc>
                <a:spcPct val="100000"/>
              </a:lnSpc>
            </a:pPr>
            <a:r>
              <a:rPr lang="en-GB" sz="3700" b="1" dirty="0">
                <a:solidFill>
                  <a:schemeClr val="accent1"/>
                </a:solidFill>
              </a:rPr>
              <a:t>Nous </a:t>
            </a:r>
            <a:r>
              <a:rPr lang="en-GB" sz="3700" b="1" dirty="0" err="1">
                <a:solidFill>
                  <a:schemeClr val="accent1"/>
                </a:solidFill>
              </a:rPr>
              <a:t>allions</a:t>
            </a:r>
            <a:endParaRPr lang="en-GB" sz="3700" b="1" dirty="0">
              <a:solidFill>
                <a:schemeClr val="accent1"/>
              </a:solidFill>
            </a:endParaRPr>
          </a:p>
          <a:p>
            <a:pPr algn="ctr">
              <a:lnSpc>
                <a:spcPct val="100000"/>
              </a:lnSpc>
            </a:pPr>
            <a:r>
              <a:rPr lang="en-GB" sz="3700" b="1" dirty="0" err="1">
                <a:solidFill>
                  <a:schemeClr val="accent1"/>
                </a:solidFill>
              </a:rPr>
              <a:t>Vous</a:t>
            </a:r>
            <a:r>
              <a:rPr lang="en-GB" sz="3700" b="1" dirty="0">
                <a:solidFill>
                  <a:schemeClr val="accent1"/>
                </a:solidFill>
              </a:rPr>
              <a:t> </a:t>
            </a:r>
            <a:r>
              <a:rPr lang="en-GB" sz="3700" b="1" dirty="0" err="1">
                <a:solidFill>
                  <a:schemeClr val="accent1"/>
                </a:solidFill>
              </a:rPr>
              <a:t>alliez</a:t>
            </a:r>
            <a:endParaRPr lang="en-GB" sz="3700" b="1" dirty="0">
              <a:solidFill>
                <a:schemeClr val="accent1"/>
              </a:solidFill>
            </a:endParaRPr>
          </a:p>
          <a:p>
            <a:pPr algn="ctr">
              <a:lnSpc>
                <a:spcPct val="100000"/>
              </a:lnSpc>
            </a:pPr>
            <a:r>
              <a:rPr lang="en-GB" sz="3700" b="1" dirty="0" err="1">
                <a:solidFill>
                  <a:schemeClr val="accent1"/>
                </a:solidFill>
              </a:rPr>
              <a:t>Ils</a:t>
            </a:r>
            <a:r>
              <a:rPr lang="en-GB" sz="3700" b="1" dirty="0">
                <a:solidFill>
                  <a:schemeClr val="accent1"/>
                </a:solidFill>
              </a:rPr>
              <a:t>/</a:t>
            </a:r>
            <a:r>
              <a:rPr lang="en-GB" sz="3700" b="1" dirty="0" err="1">
                <a:solidFill>
                  <a:schemeClr val="accent1"/>
                </a:solidFill>
              </a:rPr>
              <a:t>elles</a:t>
            </a:r>
            <a:r>
              <a:rPr lang="en-GB" sz="3700" b="1" dirty="0">
                <a:solidFill>
                  <a:schemeClr val="accent1"/>
                </a:solidFill>
              </a:rPr>
              <a:t> </a:t>
            </a:r>
            <a:r>
              <a:rPr lang="en-GB" sz="3700" b="1" dirty="0" err="1">
                <a:solidFill>
                  <a:schemeClr val="accent1"/>
                </a:solidFill>
              </a:rPr>
              <a:t>aillent</a:t>
            </a:r>
            <a:endParaRPr lang="en-GB" sz="3700" dirty="0"/>
          </a:p>
          <a:p>
            <a:pPr algn="ctr" fontAlgn="auto">
              <a:lnSpc>
                <a:spcPct val="110000"/>
              </a:lnSpc>
              <a:spcAft>
                <a:spcPts val="0"/>
              </a:spcAft>
              <a:defRPr/>
            </a:pP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292403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A4BB4C8-9CC7-4B1B-93E8-B6184C42538B}"/>
              </a:ext>
            </a:extLst>
          </p:cNvPr>
          <p:cNvSpPr txBox="1"/>
          <p:nvPr/>
        </p:nvSpPr>
        <p:spPr>
          <a:xfrm>
            <a:off x="971495" y="349624"/>
            <a:ext cx="7207305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err="1">
                <a:latin typeface="+mj-lt"/>
                <a:cs typeface="Calibri" panose="020F0502020204030204" pitchFamily="34" charset="0"/>
              </a:rPr>
              <a:t>pouvoir</a:t>
            </a:r>
            <a:endParaRPr lang="en-GB" sz="4000" dirty="0">
              <a:latin typeface="+mj-lt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5A1AA73-7522-4E27-97C5-D9D67AD7B7C1}"/>
              </a:ext>
            </a:extLst>
          </p:cNvPr>
          <p:cNvSpPr txBox="1">
            <a:spLocks/>
          </p:cNvSpPr>
          <p:nvPr/>
        </p:nvSpPr>
        <p:spPr>
          <a:xfrm>
            <a:off x="971494" y="1593850"/>
            <a:ext cx="7231119" cy="39957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/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GB" sz="3700" b="1" dirty="0">
                <a:solidFill>
                  <a:schemeClr val="accent1"/>
                </a:solidFill>
              </a:rPr>
              <a:t>Je </a:t>
            </a:r>
            <a:r>
              <a:rPr lang="en-GB" sz="3700" b="1" dirty="0" err="1">
                <a:solidFill>
                  <a:schemeClr val="accent1"/>
                </a:solidFill>
              </a:rPr>
              <a:t>puisse</a:t>
            </a:r>
            <a:endParaRPr lang="en-GB" sz="3700" b="1" dirty="0">
              <a:solidFill>
                <a:schemeClr val="accent1"/>
              </a:solidFill>
            </a:endParaRPr>
          </a:p>
          <a:p>
            <a:pPr algn="ctr">
              <a:lnSpc>
                <a:spcPct val="100000"/>
              </a:lnSpc>
            </a:pPr>
            <a:r>
              <a:rPr lang="en-GB" sz="3700" b="1" dirty="0">
                <a:solidFill>
                  <a:schemeClr val="accent1"/>
                </a:solidFill>
              </a:rPr>
              <a:t>Tu </a:t>
            </a:r>
            <a:r>
              <a:rPr lang="en-GB" sz="3700" b="1" dirty="0" err="1">
                <a:solidFill>
                  <a:schemeClr val="accent1"/>
                </a:solidFill>
              </a:rPr>
              <a:t>puisses</a:t>
            </a:r>
            <a:endParaRPr lang="en-GB" sz="3700" b="1" dirty="0">
              <a:solidFill>
                <a:schemeClr val="accent1"/>
              </a:solidFill>
            </a:endParaRPr>
          </a:p>
          <a:p>
            <a:pPr algn="ctr">
              <a:lnSpc>
                <a:spcPct val="100000"/>
              </a:lnSpc>
            </a:pPr>
            <a:r>
              <a:rPr lang="en-GB" sz="3700" b="1" dirty="0">
                <a:solidFill>
                  <a:schemeClr val="accent1"/>
                </a:solidFill>
              </a:rPr>
              <a:t>Il/</a:t>
            </a:r>
            <a:r>
              <a:rPr lang="en-GB" sz="3700" b="1" dirty="0" err="1">
                <a:solidFill>
                  <a:schemeClr val="accent1"/>
                </a:solidFill>
              </a:rPr>
              <a:t>elle</a:t>
            </a:r>
            <a:r>
              <a:rPr lang="en-GB" sz="3700" b="1" dirty="0">
                <a:solidFill>
                  <a:schemeClr val="accent1"/>
                </a:solidFill>
              </a:rPr>
              <a:t> </a:t>
            </a:r>
            <a:r>
              <a:rPr lang="en-GB" sz="3700" b="1" dirty="0" err="1">
                <a:solidFill>
                  <a:schemeClr val="accent1"/>
                </a:solidFill>
              </a:rPr>
              <a:t>puisse</a:t>
            </a:r>
            <a:endParaRPr lang="en-GB" sz="3700" b="1" dirty="0">
              <a:solidFill>
                <a:schemeClr val="accent1"/>
              </a:solidFill>
            </a:endParaRPr>
          </a:p>
          <a:p>
            <a:pPr algn="ctr">
              <a:lnSpc>
                <a:spcPct val="100000"/>
              </a:lnSpc>
            </a:pPr>
            <a:r>
              <a:rPr lang="en-GB" sz="3700" b="1" dirty="0">
                <a:solidFill>
                  <a:schemeClr val="accent1"/>
                </a:solidFill>
              </a:rPr>
              <a:t>Nous </a:t>
            </a:r>
            <a:r>
              <a:rPr lang="en-GB" sz="3700" b="1" dirty="0" err="1">
                <a:solidFill>
                  <a:schemeClr val="accent1"/>
                </a:solidFill>
              </a:rPr>
              <a:t>puissions</a:t>
            </a:r>
            <a:endParaRPr lang="en-GB" sz="3700" b="1" dirty="0">
              <a:solidFill>
                <a:schemeClr val="accent1"/>
              </a:solidFill>
            </a:endParaRPr>
          </a:p>
          <a:p>
            <a:pPr algn="ctr">
              <a:lnSpc>
                <a:spcPct val="100000"/>
              </a:lnSpc>
            </a:pPr>
            <a:r>
              <a:rPr lang="en-GB" sz="3700" b="1" dirty="0" err="1">
                <a:solidFill>
                  <a:schemeClr val="accent1"/>
                </a:solidFill>
              </a:rPr>
              <a:t>Vous</a:t>
            </a:r>
            <a:r>
              <a:rPr lang="en-GB" sz="3700" b="1" dirty="0">
                <a:solidFill>
                  <a:schemeClr val="accent1"/>
                </a:solidFill>
              </a:rPr>
              <a:t> </a:t>
            </a:r>
            <a:r>
              <a:rPr lang="en-GB" sz="3700" b="1" dirty="0" err="1">
                <a:solidFill>
                  <a:schemeClr val="accent1"/>
                </a:solidFill>
              </a:rPr>
              <a:t>puissiez</a:t>
            </a:r>
            <a:endParaRPr lang="en-GB" sz="3700" b="1" dirty="0">
              <a:solidFill>
                <a:schemeClr val="accent1"/>
              </a:solidFill>
            </a:endParaRPr>
          </a:p>
          <a:p>
            <a:pPr algn="ctr">
              <a:lnSpc>
                <a:spcPct val="100000"/>
              </a:lnSpc>
            </a:pPr>
            <a:r>
              <a:rPr lang="en-GB" sz="3700" b="1" dirty="0" err="1">
                <a:solidFill>
                  <a:schemeClr val="accent1"/>
                </a:solidFill>
              </a:rPr>
              <a:t>Ils</a:t>
            </a:r>
            <a:r>
              <a:rPr lang="en-GB" sz="3700" b="1" dirty="0">
                <a:solidFill>
                  <a:schemeClr val="accent1"/>
                </a:solidFill>
              </a:rPr>
              <a:t>/</a:t>
            </a:r>
            <a:r>
              <a:rPr lang="en-GB" sz="3700" b="1" dirty="0" err="1">
                <a:solidFill>
                  <a:schemeClr val="accent1"/>
                </a:solidFill>
              </a:rPr>
              <a:t>elles</a:t>
            </a:r>
            <a:r>
              <a:rPr lang="en-GB" sz="3700" b="1" dirty="0">
                <a:solidFill>
                  <a:schemeClr val="accent1"/>
                </a:solidFill>
              </a:rPr>
              <a:t> </a:t>
            </a:r>
            <a:r>
              <a:rPr lang="en-GB" sz="3700" b="1" dirty="0" err="1">
                <a:solidFill>
                  <a:schemeClr val="accent1"/>
                </a:solidFill>
              </a:rPr>
              <a:t>puissent</a:t>
            </a:r>
            <a:endParaRPr lang="en-GB" sz="3700" dirty="0"/>
          </a:p>
          <a:p>
            <a:pPr algn="ctr" fontAlgn="auto">
              <a:lnSpc>
                <a:spcPct val="110000"/>
              </a:lnSpc>
              <a:spcAft>
                <a:spcPts val="0"/>
              </a:spcAft>
              <a:defRPr/>
            </a:pP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523602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495" y="349624"/>
            <a:ext cx="7207305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When to use the subjunctive</a:t>
            </a:r>
            <a:endParaRPr lang="en-GB" sz="4000" dirty="0"/>
          </a:p>
        </p:txBody>
      </p:sp>
      <p:sp>
        <p:nvSpPr>
          <p:cNvPr id="3" name="Title 2"/>
          <p:cNvSpPr txBox="1">
            <a:spLocks/>
          </p:cNvSpPr>
          <p:nvPr/>
        </p:nvSpPr>
        <p:spPr>
          <a:xfrm>
            <a:off x="971495" y="1593850"/>
            <a:ext cx="7207306" cy="39957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/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/>
              <a:t>The verb that requires conjugation usually appears in a subordinate clause (the second part of a sentence) and is very often preceded by </a:t>
            </a:r>
            <a:r>
              <a:rPr lang="en-GB" sz="3200" i="1" dirty="0" err="1"/>
              <a:t>que.</a:t>
            </a:r>
            <a:r>
              <a:rPr lang="en-GB" sz="3200" dirty="0"/>
              <a:t> </a:t>
            </a:r>
          </a:p>
          <a:p>
            <a:r>
              <a:rPr lang="en-GB" sz="3200" dirty="0"/>
              <a:t> </a:t>
            </a:r>
          </a:p>
          <a:p>
            <a:r>
              <a:rPr lang="en-GB" sz="3200" dirty="0"/>
              <a:t>It is used in a broad range of situations, and widely used in spoken and written French.</a:t>
            </a:r>
          </a:p>
          <a:p>
            <a:pPr fontAlgn="auto">
              <a:lnSpc>
                <a:spcPct val="110000"/>
              </a:lnSpc>
              <a:spcAft>
                <a:spcPts val="0"/>
              </a:spcAft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22444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971494" y="1593850"/>
            <a:ext cx="7231119" cy="39957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/>
        </p:spPr>
        <p:txBody>
          <a:bodyPr>
            <a:normAutofit fontScale="6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Aft>
                <a:spcPts val="600"/>
              </a:spcAft>
            </a:pPr>
            <a:r>
              <a:rPr lang="en-GB" sz="4700" b="1" dirty="0">
                <a:solidFill>
                  <a:schemeClr val="accent1"/>
                </a:solidFill>
              </a:rPr>
              <a:t>After certain conjunctions with </a:t>
            </a:r>
            <a:r>
              <a:rPr lang="en-GB" sz="4700" b="1" i="1" dirty="0">
                <a:solidFill>
                  <a:schemeClr val="accent1"/>
                </a:solidFill>
              </a:rPr>
              <a:t>que</a:t>
            </a:r>
          </a:p>
          <a:p>
            <a:pPr marL="457200" lvl="0" indent="-457200">
              <a:lnSpc>
                <a:spcPct val="120000"/>
              </a:lnSpc>
              <a:spcAft>
                <a:spcPts val="2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sz="4000" dirty="0"/>
              <a:t>Conceding something: </a:t>
            </a:r>
            <a:r>
              <a:rPr lang="en-GB" sz="4000" i="1" dirty="0" err="1"/>
              <a:t>bien</a:t>
            </a:r>
            <a:r>
              <a:rPr lang="en-GB" sz="4000" i="1" dirty="0"/>
              <a:t> que / </a:t>
            </a:r>
            <a:r>
              <a:rPr lang="en-GB" sz="4000" i="1" dirty="0" err="1"/>
              <a:t>quoique</a:t>
            </a:r>
            <a:r>
              <a:rPr lang="en-GB" sz="4000" i="1" dirty="0"/>
              <a:t> </a:t>
            </a:r>
            <a:r>
              <a:rPr lang="en-GB" sz="4000" dirty="0"/>
              <a:t>(although)</a:t>
            </a:r>
          </a:p>
          <a:p>
            <a:pPr marL="457200" lvl="0" indent="-457200">
              <a:lnSpc>
                <a:spcPct val="120000"/>
              </a:lnSpc>
              <a:spcAft>
                <a:spcPts val="2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sz="4000" dirty="0"/>
              <a:t>Indicating an aim: </a:t>
            </a:r>
            <a:r>
              <a:rPr lang="en-GB" sz="4000" i="1" dirty="0" err="1"/>
              <a:t>afin</a:t>
            </a:r>
            <a:r>
              <a:rPr lang="en-GB" sz="4000" i="1" dirty="0"/>
              <a:t> </a:t>
            </a:r>
            <a:r>
              <a:rPr lang="en-GB" sz="4000" i="1" dirty="0" err="1"/>
              <a:t>que</a:t>
            </a:r>
            <a:r>
              <a:rPr lang="en-GB" sz="4000" i="1" dirty="0"/>
              <a:t> </a:t>
            </a:r>
            <a:r>
              <a:rPr lang="en-GB" sz="4000" dirty="0"/>
              <a:t>(so that), </a:t>
            </a:r>
            <a:r>
              <a:rPr lang="en-GB" sz="4000" i="1" dirty="0"/>
              <a:t>pour </a:t>
            </a:r>
            <a:r>
              <a:rPr lang="en-GB" sz="4000" i="1" dirty="0" err="1"/>
              <a:t>que</a:t>
            </a:r>
            <a:r>
              <a:rPr lang="en-GB" sz="4000" i="1" dirty="0"/>
              <a:t> </a:t>
            </a:r>
            <a:r>
              <a:rPr lang="en-GB" sz="4000" dirty="0"/>
              <a:t>(in order that)</a:t>
            </a:r>
          </a:p>
          <a:p>
            <a:pPr marL="457200" lvl="0" indent="-457200">
              <a:lnSpc>
                <a:spcPct val="120000"/>
              </a:lnSpc>
              <a:spcAft>
                <a:spcPts val="2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sz="4000" dirty="0"/>
              <a:t>Time phrases: </a:t>
            </a:r>
            <a:r>
              <a:rPr lang="en-GB" sz="4000" i="1" dirty="0" err="1"/>
              <a:t>avant</a:t>
            </a:r>
            <a:r>
              <a:rPr lang="en-GB" sz="4000" i="1" dirty="0"/>
              <a:t> </a:t>
            </a:r>
            <a:r>
              <a:rPr lang="en-GB" sz="4000" i="1" dirty="0" err="1"/>
              <a:t>que</a:t>
            </a:r>
            <a:r>
              <a:rPr lang="en-GB" sz="4000" i="1" dirty="0"/>
              <a:t> </a:t>
            </a:r>
            <a:r>
              <a:rPr lang="en-GB" sz="4000" dirty="0"/>
              <a:t>(before), </a:t>
            </a:r>
            <a:r>
              <a:rPr lang="en-GB" sz="4000" i="1" dirty="0" err="1"/>
              <a:t>jusqu’à</a:t>
            </a:r>
            <a:r>
              <a:rPr lang="en-GB" sz="4000" i="1" dirty="0"/>
              <a:t> </a:t>
            </a:r>
            <a:r>
              <a:rPr lang="en-GB" sz="4000" i="1" dirty="0" err="1"/>
              <a:t>ce</a:t>
            </a:r>
            <a:r>
              <a:rPr lang="en-GB" sz="4000" i="1" dirty="0"/>
              <a:t> </a:t>
            </a:r>
            <a:r>
              <a:rPr lang="en-GB" sz="4000" i="1" dirty="0" err="1"/>
              <a:t>que</a:t>
            </a:r>
            <a:r>
              <a:rPr lang="en-GB" sz="4000" dirty="0"/>
              <a:t> (until)</a:t>
            </a:r>
          </a:p>
          <a:p>
            <a:pPr marL="457200" lvl="0" indent="-457200">
              <a:lnSpc>
                <a:spcPct val="120000"/>
              </a:lnSpc>
              <a:spcAft>
                <a:spcPts val="2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sz="4000" dirty="0"/>
              <a:t>Conditions: </a:t>
            </a:r>
            <a:r>
              <a:rPr lang="en-GB" sz="4000" i="1" dirty="0"/>
              <a:t>à </a:t>
            </a:r>
            <a:r>
              <a:rPr lang="en-GB" sz="4000" i="1" dirty="0" err="1"/>
              <a:t>moins</a:t>
            </a:r>
            <a:r>
              <a:rPr lang="en-GB" sz="4000" i="1" dirty="0"/>
              <a:t> </a:t>
            </a:r>
            <a:r>
              <a:rPr lang="en-GB" sz="4000" i="1" dirty="0" err="1"/>
              <a:t>que</a:t>
            </a:r>
            <a:r>
              <a:rPr lang="en-GB" sz="4000" i="1" dirty="0"/>
              <a:t> (unless), </a:t>
            </a:r>
            <a:r>
              <a:rPr lang="en-GB" sz="4000" i="1" dirty="0" err="1"/>
              <a:t>pourvu</a:t>
            </a:r>
            <a:r>
              <a:rPr lang="en-GB" sz="4000" i="1" dirty="0"/>
              <a:t> </a:t>
            </a:r>
            <a:r>
              <a:rPr lang="en-GB" sz="4000" i="1" dirty="0" err="1"/>
              <a:t>que</a:t>
            </a:r>
            <a:r>
              <a:rPr lang="en-GB" sz="4000" i="1" dirty="0"/>
              <a:t> (provided that), (à condition </a:t>
            </a:r>
            <a:r>
              <a:rPr lang="en-GB" sz="4000" i="1" dirty="0" err="1"/>
              <a:t>que</a:t>
            </a:r>
            <a:r>
              <a:rPr lang="en-GB" sz="4000" i="1" dirty="0"/>
              <a:t> (on condition that)</a:t>
            </a:r>
            <a:endParaRPr lang="en-GB" sz="4000" dirty="0"/>
          </a:p>
          <a:p>
            <a:pPr fontAlgn="auto">
              <a:lnSpc>
                <a:spcPct val="110000"/>
              </a:lnSpc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971495" y="349624"/>
            <a:ext cx="7207305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When to use the subjunctive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4450747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971495" y="1593850"/>
            <a:ext cx="7207305" cy="39957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/>
        </p:spPr>
        <p:txBody>
          <a:bodyPr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lnSpc>
                <a:spcPct val="120000"/>
              </a:lnSpc>
              <a:spcAft>
                <a:spcPts val="600"/>
              </a:spcAft>
            </a:pPr>
            <a:r>
              <a:rPr lang="en-GB" sz="3200" b="1" dirty="0">
                <a:solidFill>
                  <a:schemeClr val="accent1"/>
                </a:solidFill>
              </a:rPr>
              <a:t>A will, wish or necessity</a:t>
            </a:r>
          </a:p>
          <a:p>
            <a:pPr>
              <a:lnSpc>
                <a:spcPct val="120000"/>
              </a:lnSpc>
              <a:spcAft>
                <a:spcPts val="300"/>
              </a:spcAft>
            </a:pPr>
            <a:r>
              <a:rPr lang="en-GB" sz="3200" dirty="0"/>
              <a:t>V</a:t>
            </a:r>
            <a:r>
              <a:rPr lang="en-US" sz="3200" i="1" dirty="0" err="1"/>
              <a:t>ouloir</a:t>
            </a:r>
            <a:r>
              <a:rPr lang="en-US" sz="3200" i="1" dirty="0"/>
              <a:t>, </a:t>
            </a:r>
            <a:r>
              <a:rPr lang="en-US" sz="3200" i="1" dirty="0" err="1"/>
              <a:t>ordonner</a:t>
            </a:r>
            <a:r>
              <a:rPr lang="en-US" sz="3200" i="1" dirty="0"/>
              <a:t>, </a:t>
            </a:r>
            <a:r>
              <a:rPr lang="en-US" sz="3200" i="1" dirty="0" err="1"/>
              <a:t>exiger</a:t>
            </a:r>
            <a:r>
              <a:rPr lang="en-US" sz="3200" i="1" dirty="0"/>
              <a:t>, </a:t>
            </a:r>
            <a:r>
              <a:rPr lang="en-US" sz="3200" i="1" dirty="0" err="1"/>
              <a:t>souhaiter</a:t>
            </a:r>
            <a:r>
              <a:rPr lang="en-US" sz="3200" i="1" dirty="0"/>
              <a:t>, </a:t>
            </a:r>
            <a:r>
              <a:rPr lang="en-US" sz="3200" i="1" dirty="0" err="1"/>
              <a:t>désirer</a:t>
            </a:r>
            <a:r>
              <a:rPr lang="en-US" sz="3200" i="1" dirty="0"/>
              <a:t>, </a:t>
            </a:r>
            <a:r>
              <a:rPr lang="en-US" sz="3200" i="1" dirty="0" err="1"/>
              <a:t>suggérer</a:t>
            </a:r>
            <a:r>
              <a:rPr lang="en-US" sz="3200" i="1" dirty="0"/>
              <a:t>, proposer, </a:t>
            </a:r>
            <a:r>
              <a:rPr lang="en-US" sz="3200" i="1" dirty="0" err="1"/>
              <a:t>conseiller</a:t>
            </a:r>
            <a:r>
              <a:rPr lang="en-US" sz="3200" i="1" dirty="0"/>
              <a:t> + </a:t>
            </a:r>
            <a:r>
              <a:rPr lang="en-US" sz="3200" i="1" dirty="0" err="1"/>
              <a:t>que</a:t>
            </a:r>
            <a:endParaRPr lang="en-US" sz="3200" i="1" dirty="0"/>
          </a:p>
          <a:p>
            <a:pPr>
              <a:lnSpc>
                <a:spcPct val="120000"/>
              </a:lnSpc>
              <a:spcAft>
                <a:spcPts val="300"/>
              </a:spcAft>
            </a:pPr>
            <a:endParaRPr lang="en-GB" sz="3200" dirty="0"/>
          </a:p>
          <a:p>
            <a:pPr>
              <a:lnSpc>
                <a:spcPct val="120000"/>
              </a:lnSpc>
              <a:spcAft>
                <a:spcPts val="300"/>
              </a:spcAft>
            </a:pPr>
            <a:r>
              <a:rPr lang="fr-FR" sz="3200" i="1" dirty="0"/>
              <a:t>Il voudrait que tu restes avec toi.</a:t>
            </a:r>
            <a:endParaRPr lang="en-US" sz="3200" i="1" dirty="0"/>
          </a:p>
          <a:p>
            <a:pPr>
              <a:lnSpc>
                <a:spcPct val="120000"/>
              </a:lnSpc>
              <a:spcAft>
                <a:spcPts val="300"/>
              </a:spcAft>
            </a:pPr>
            <a:r>
              <a:rPr lang="en-GB" sz="3200" dirty="0"/>
              <a:t>-</a:t>
            </a:r>
          </a:p>
          <a:p>
            <a:pPr>
              <a:lnSpc>
                <a:spcPct val="120000"/>
              </a:lnSpc>
              <a:spcAft>
                <a:spcPts val="300"/>
              </a:spcAft>
            </a:pPr>
            <a:endParaRPr lang="en-GB" sz="3200" dirty="0"/>
          </a:p>
          <a:p>
            <a:pPr>
              <a:lnSpc>
                <a:spcPct val="120000"/>
              </a:lnSpc>
              <a:spcAft>
                <a:spcPts val="300"/>
              </a:spcAft>
            </a:pPr>
            <a:r>
              <a:rPr lang="fr-FR" sz="3200" i="1" dirty="0"/>
              <a:t>Je suggère qu’il aille aussitôt que possible.</a:t>
            </a:r>
            <a:r>
              <a:rPr lang="en-US" sz="3200" i="1" dirty="0"/>
              <a:t> </a:t>
            </a:r>
          </a:p>
          <a:p>
            <a:pPr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GB" dirty="0"/>
              <a:t>-</a:t>
            </a:r>
          </a:p>
          <a:p>
            <a:pPr fontAlgn="auto">
              <a:lnSpc>
                <a:spcPct val="110000"/>
              </a:lnSpc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971495" y="349624"/>
            <a:ext cx="7207305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When to use the subjunctive</a:t>
            </a:r>
            <a:endParaRPr lang="en-GB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293226" y="3725336"/>
            <a:ext cx="4423006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000" b="1" dirty="0"/>
              <a:t>He would like you to stay with him.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93226" y="5001388"/>
            <a:ext cx="5652509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GB" sz="2000" b="1" dirty="0"/>
              <a:t>I suggest that he leaves as soon as possible.</a:t>
            </a:r>
          </a:p>
        </p:txBody>
      </p:sp>
    </p:spTree>
    <p:extLst>
      <p:ext uri="{BB962C8B-B14F-4D97-AF65-F5344CB8AC3E}">
        <p14:creationId xmlns:p14="http://schemas.microsoft.com/office/powerpoint/2010/main" val="3888346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971494" y="1593850"/>
            <a:ext cx="7231119" cy="39957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/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lnSpc>
                <a:spcPct val="100000"/>
              </a:lnSpc>
              <a:spcAft>
                <a:spcPts val="600"/>
              </a:spcAft>
            </a:pPr>
            <a:r>
              <a:rPr lang="en-GB" sz="3200" b="1" dirty="0">
                <a:solidFill>
                  <a:schemeClr val="accent1"/>
                </a:solidFill>
              </a:rPr>
              <a:t>A doubt or fear</a:t>
            </a:r>
          </a:p>
          <a:p>
            <a:pPr>
              <a:lnSpc>
                <a:spcPct val="100000"/>
              </a:lnSpc>
            </a:pPr>
            <a:r>
              <a:rPr lang="en-US" sz="3200" i="1" dirty="0" err="1"/>
              <a:t>Douter</a:t>
            </a:r>
            <a:r>
              <a:rPr lang="en-US" sz="3200" i="1" dirty="0"/>
              <a:t>, </a:t>
            </a:r>
            <a:r>
              <a:rPr lang="en-US" sz="3200" i="1" dirty="0" err="1"/>
              <a:t>avoir</a:t>
            </a:r>
            <a:r>
              <a:rPr lang="en-US" sz="3200" i="1" dirty="0"/>
              <a:t> </a:t>
            </a:r>
            <a:r>
              <a:rPr lang="en-US" sz="3200" i="1" dirty="0" err="1"/>
              <a:t>peur</a:t>
            </a:r>
            <a:r>
              <a:rPr lang="en-US" sz="3200" i="1" dirty="0"/>
              <a:t>, </a:t>
            </a:r>
            <a:r>
              <a:rPr lang="en-US" sz="3200" i="1" dirty="0" err="1"/>
              <a:t>craindre</a:t>
            </a:r>
            <a:r>
              <a:rPr lang="en-US" sz="3200" i="1" dirty="0"/>
              <a:t> + </a:t>
            </a:r>
            <a:r>
              <a:rPr lang="en-US" sz="3200" i="1" dirty="0" err="1"/>
              <a:t>que</a:t>
            </a:r>
            <a:endParaRPr lang="en-US" sz="3200" i="1" dirty="0"/>
          </a:p>
          <a:p>
            <a:pPr>
              <a:lnSpc>
                <a:spcPct val="100000"/>
              </a:lnSpc>
            </a:pPr>
            <a:endParaRPr lang="en-GB" sz="3200" dirty="0"/>
          </a:p>
          <a:p>
            <a:pPr>
              <a:lnSpc>
                <a:spcPct val="100000"/>
              </a:lnSpc>
            </a:pPr>
            <a:r>
              <a:rPr lang="fr-FR" sz="3200" i="1" dirty="0"/>
              <a:t>Je doute qu’il ait raison.</a:t>
            </a:r>
            <a:endParaRPr lang="en-US" sz="3200" i="1" dirty="0"/>
          </a:p>
          <a:p>
            <a:pPr>
              <a:lnSpc>
                <a:spcPct val="100000"/>
              </a:lnSpc>
            </a:pPr>
            <a:r>
              <a:rPr lang="en-US" sz="3200" dirty="0"/>
              <a:t>-</a:t>
            </a:r>
          </a:p>
          <a:p>
            <a:pPr>
              <a:lnSpc>
                <a:spcPct val="100000"/>
              </a:lnSpc>
            </a:pPr>
            <a:endParaRPr lang="en-GB" sz="3200" dirty="0"/>
          </a:p>
          <a:p>
            <a:pPr>
              <a:lnSpc>
                <a:spcPct val="100000"/>
              </a:lnSpc>
            </a:pPr>
            <a:r>
              <a:rPr lang="fr-FR" sz="3200" i="1" dirty="0"/>
              <a:t>J’ai peur qu’elle soit trop timide.</a:t>
            </a:r>
            <a:endParaRPr lang="en-US" sz="3200" i="1" dirty="0"/>
          </a:p>
          <a:p>
            <a:pPr>
              <a:lnSpc>
                <a:spcPct val="100000"/>
              </a:lnSpc>
            </a:pPr>
            <a:r>
              <a:rPr lang="en-US" sz="3200" dirty="0"/>
              <a:t>-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971495" y="349624"/>
            <a:ext cx="7207305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When to use the subjunctive</a:t>
            </a:r>
            <a:endParaRPr lang="en-GB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293226" y="3725336"/>
            <a:ext cx="2863413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GB" sz="2000" b="1" dirty="0"/>
              <a:t>I doubt that he’s right.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93226" y="5118070"/>
            <a:ext cx="4546629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GB" sz="2000" b="1" dirty="0"/>
              <a:t>I’m afraid that she might be too shy.</a:t>
            </a:r>
          </a:p>
        </p:txBody>
      </p:sp>
    </p:spTree>
    <p:extLst>
      <p:ext uri="{BB962C8B-B14F-4D97-AF65-F5344CB8AC3E}">
        <p14:creationId xmlns:p14="http://schemas.microsoft.com/office/powerpoint/2010/main" val="667899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971494" y="1593850"/>
            <a:ext cx="7231119" cy="39957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/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GB" sz="3200" b="1" dirty="0">
                <a:solidFill>
                  <a:schemeClr val="accent1"/>
                </a:solidFill>
              </a:rPr>
              <a:t>Emotions or opinions</a:t>
            </a:r>
          </a:p>
          <a:p>
            <a:pPr>
              <a:lnSpc>
                <a:spcPct val="100000"/>
              </a:lnSpc>
            </a:pPr>
            <a:r>
              <a:rPr lang="en-US" sz="3200" i="1" dirty="0"/>
              <a:t>Adorer, aimer, </a:t>
            </a:r>
            <a:r>
              <a:rPr lang="en-US" sz="3200" i="1" dirty="0" err="1"/>
              <a:t>préférer</a:t>
            </a:r>
            <a:r>
              <a:rPr lang="en-US" sz="3200" i="1" dirty="0"/>
              <a:t>, </a:t>
            </a:r>
            <a:r>
              <a:rPr lang="en-US" sz="3200" i="1" dirty="0" err="1"/>
              <a:t>détester</a:t>
            </a:r>
            <a:r>
              <a:rPr lang="en-US" sz="3200" i="1" dirty="0"/>
              <a:t> + </a:t>
            </a:r>
            <a:r>
              <a:rPr lang="en-US" sz="3200" i="1" dirty="0" err="1"/>
              <a:t>que</a:t>
            </a:r>
            <a:endParaRPr lang="en-US" sz="3200" i="1" dirty="0"/>
          </a:p>
          <a:p>
            <a:pPr>
              <a:lnSpc>
                <a:spcPct val="100000"/>
              </a:lnSpc>
            </a:pPr>
            <a:endParaRPr lang="en-GB" sz="3200" i="1" dirty="0"/>
          </a:p>
          <a:p>
            <a:pPr>
              <a:lnSpc>
                <a:spcPct val="100000"/>
              </a:lnSpc>
            </a:pPr>
            <a:r>
              <a:rPr lang="fr-FR" sz="3200" i="1" dirty="0"/>
              <a:t>Je préfère qu’il soit moins difficile.</a:t>
            </a:r>
            <a:endParaRPr lang="en-US" sz="3200" i="1" dirty="0"/>
          </a:p>
          <a:p>
            <a:pPr>
              <a:lnSpc>
                <a:spcPct val="100000"/>
              </a:lnSpc>
            </a:pPr>
            <a:r>
              <a:rPr lang="en-US" sz="3200" i="1" dirty="0"/>
              <a:t>-</a:t>
            </a:r>
          </a:p>
          <a:p>
            <a:pPr>
              <a:lnSpc>
                <a:spcPct val="100000"/>
              </a:lnSpc>
            </a:pPr>
            <a:endParaRPr lang="en-US" sz="3200" i="1" dirty="0"/>
          </a:p>
          <a:p>
            <a:pPr>
              <a:lnSpc>
                <a:spcPct val="100000"/>
              </a:lnSpc>
            </a:pPr>
            <a:r>
              <a:rPr lang="en-US" sz="3200" i="1" dirty="0" err="1"/>
              <a:t>J’adore</a:t>
            </a:r>
            <a:r>
              <a:rPr lang="en-US" sz="3200" i="1" dirty="0"/>
              <a:t> </a:t>
            </a:r>
            <a:r>
              <a:rPr lang="en-US" sz="3200" i="1" dirty="0" err="1"/>
              <a:t>qu’elle</a:t>
            </a:r>
            <a:r>
              <a:rPr lang="en-US" sz="3200" i="1" dirty="0"/>
              <a:t> ne </a:t>
            </a:r>
            <a:r>
              <a:rPr lang="en-US" sz="3200" i="1" dirty="0" err="1"/>
              <a:t>soit</a:t>
            </a:r>
            <a:r>
              <a:rPr lang="en-US" sz="3200" i="1" dirty="0"/>
              <a:t> pas </a:t>
            </a:r>
            <a:r>
              <a:rPr lang="en-US" sz="3200" i="1" dirty="0" err="1"/>
              <a:t>orgueilleuse</a:t>
            </a:r>
            <a:r>
              <a:rPr lang="en-US" sz="3200" i="1" dirty="0"/>
              <a:t>.</a:t>
            </a:r>
          </a:p>
          <a:p>
            <a:pPr>
              <a:lnSpc>
                <a:spcPct val="100000"/>
              </a:lnSpc>
            </a:pPr>
            <a:r>
              <a:rPr lang="en-US" sz="3200" i="1" dirty="0"/>
              <a:t>-</a:t>
            </a:r>
            <a:endParaRPr lang="en-GB" sz="32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971495" y="349624"/>
            <a:ext cx="7207305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When to use the subjunctive</a:t>
            </a:r>
            <a:endParaRPr lang="en-GB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293226" y="3725336"/>
            <a:ext cx="4477508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GB" sz="2000" b="1" dirty="0"/>
              <a:t>I’d rather that he were less difficult.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93226" y="5090630"/>
            <a:ext cx="3434082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GB" sz="2000" b="1" dirty="0"/>
              <a:t>I love that she’s not proud.</a:t>
            </a:r>
          </a:p>
        </p:txBody>
      </p:sp>
    </p:spTree>
    <p:extLst>
      <p:ext uri="{BB962C8B-B14F-4D97-AF65-F5344CB8AC3E}">
        <p14:creationId xmlns:p14="http://schemas.microsoft.com/office/powerpoint/2010/main" val="6123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971550" y="1593850"/>
            <a:ext cx="7231063" cy="39957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/>
        </p:spPr>
        <p:txBody>
          <a:bodyPr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GB" sz="3400" b="1" dirty="0">
                <a:solidFill>
                  <a:schemeClr val="accent1"/>
                </a:solidFill>
              </a:rPr>
              <a:t>Regret or happiness</a:t>
            </a:r>
          </a:p>
          <a:p>
            <a:pPr>
              <a:lnSpc>
                <a:spcPct val="110000"/>
              </a:lnSpc>
            </a:pPr>
            <a:r>
              <a:rPr lang="en-US" sz="3400" i="1" dirty="0" err="1"/>
              <a:t>Regretter</a:t>
            </a:r>
            <a:r>
              <a:rPr lang="en-US" sz="3400" i="1" dirty="0"/>
              <a:t>, </a:t>
            </a:r>
            <a:r>
              <a:rPr lang="en-US" sz="3400" i="1" dirty="0" err="1"/>
              <a:t>être</a:t>
            </a:r>
            <a:r>
              <a:rPr lang="en-US" sz="3400" i="1" dirty="0"/>
              <a:t> </a:t>
            </a:r>
            <a:r>
              <a:rPr lang="en-US" sz="3400" i="1" dirty="0" err="1"/>
              <a:t>désolé</a:t>
            </a:r>
            <a:r>
              <a:rPr lang="en-US" sz="3400" i="1" dirty="0"/>
              <a:t>, </a:t>
            </a:r>
            <a:r>
              <a:rPr lang="en-US" sz="3400" i="1" dirty="0" err="1"/>
              <a:t>être</a:t>
            </a:r>
            <a:r>
              <a:rPr lang="en-US" sz="3400" i="1" dirty="0"/>
              <a:t> content</a:t>
            </a:r>
            <a:r>
              <a:rPr lang="en-GB" sz="3400" i="1" dirty="0"/>
              <a:t> </a:t>
            </a:r>
            <a:r>
              <a:rPr lang="en-US" sz="3400" i="1" dirty="0"/>
              <a:t>+ </a:t>
            </a:r>
            <a:r>
              <a:rPr lang="en-US" sz="3400" i="1" dirty="0" err="1"/>
              <a:t>que</a:t>
            </a:r>
            <a:endParaRPr lang="en-US" sz="3400" i="1" dirty="0"/>
          </a:p>
          <a:p>
            <a:pPr>
              <a:lnSpc>
                <a:spcPct val="110000"/>
              </a:lnSpc>
            </a:pPr>
            <a:endParaRPr lang="en-GB" sz="3400" i="1" dirty="0"/>
          </a:p>
          <a:p>
            <a:pPr>
              <a:lnSpc>
                <a:spcPct val="110000"/>
              </a:lnSpc>
            </a:pPr>
            <a:r>
              <a:rPr lang="fr-FR" sz="3400" i="1" dirty="0"/>
              <a:t>Ils regrettent qu’ils ne soient pas là pour la fête.</a:t>
            </a:r>
            <a:endParaRPr lang="en-US" sz="3400" i="1" dirty="0"/>
          </a:p>
          <a:p>
            <a:pPr>
              <a:lnSpc>
                <a:spcPct val="110000"/>
              </a:lnSpc>
            </a:pPr>
            <a:r>
              <a:rPr lang="en-US" sz="3400" i="1" dirty="0"/>
              <a:t>-</a:t>
            </a:r>
          </a:p>
          <a:p>
            <a:pPr>
              <a:lnSpc>
                <a:spcPct val="110000"/>
              </a:lnSpc>
            </a:pPr>
            <a:endParaRPr lang="en-GB" sz="3400" i="1" dirty="0"/>
          </a:p>
          <a:p>
            <a:pPr>
              <a:lnSpc>
                <a:spcPct val="110000"/>
              </a:lnSpc>
            </a:pPr>
            <a:r>
              <a:rPr lang="fr-FR" sz="3400" i="1" dirty="0"/>
              <a:t>Moi, je suis contente qu’elle ait un petit ami.</a:t>
            </a:r>
            <a:endParaRPr lang="en-US" sz="3400" i="1" dirty="0"/>
          </a:p>
          <a:p>
            <a:pPr>
              <a:lnSpc>
                <a:spcPct val="110000"/>
              </a:lnSpc>
            </a:pPr>
            <a:r>
              <a:rPr lang="en-US" sz="3400" i="1" dirty="0"/>
              <a:t>-</a:t>
            </a:r>
            <a:endParaRPr lang="en-GB" sz="34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971495" y="349624"/>
            <a:ext cx="7207305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When to use the subjunctive</a:t>
            </a:r>
            <a:endParaRPr lang="en-GB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293226" y="3725336"/>
            <a:ext cx="6327566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GB" sz="2000" b="1" dirty="0"/>
              <a:t>They are sorry that they are not there for the party.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93226" y="4911728"/>
            <a:ext cx="4469493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GB" sz="2000" b="1" dirty="0"/>
              <a:t>I’m happy that she has a boyfriend.</a:t>
            </a:r>
          </a:p>
        </p:txBody>
      </p:sp>
    </p:spTree>
    <p:extLst>
      <p:ext uri="{BB962C8B-B14F-4D97-AF65-F5344CB8AC3E}">
        <p14:creationId xmlns:p14="http://schemas.microsoft.com/office/powerpoint/2010/main" val="242290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971495" y="1593850"/>
            <a:ext cx="7207306" cy="39957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/>
        </p:spPr>
        <p:txBody>
          <a:bodyPr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GB" sz="3200" b="1" dirty="0">
                <a:solidFill>
                  <a:schemeClr val="accent1"/>
                </a:solidFill>
              </a:rPr>
              <a:t>Certain impersonal expressions</a:t>
            </a:r>
          </a:p>
          <a:p>
            <a:pPr>
              <a:lnSpc>
                <a:spcPct val="110000"/>
              </a:lnSpc>
            </a:pPr>
            <a:r>
              <a:rPr lang="en-GB" sz="3200" i="1" dirty="0"/>
              <a:t>Il </a:t>
            </a:r>
            <a:r>
              <a:rPr lang="en-GB" sz="3200" i="1" dirty="0" err="1"/>
              <a:t>faut</a:t>
            </a:r>
            <a:r>
              <a:rPr lang="en-GB" sz="3200" i="1" dirty="0"/>
              <a:t>, </a:t>
            </a:r>
            <a:r>
              <a:rPr lang="en-GB" sz="3200" i="1" dirty="0" err="1"/>
              <a:t>il</a:t>
            </a:r>
            <a:r>
              <a:rPr lang="en-GB" sz="3200" i="1" dirty="0"/>
              <a:t> </a:t>
            </a:r>
            <a:r>
              <a:rPr lang="en-GB" sz="3200" i="1" dirty="0" err="1"/>
              <a:t>vaut</a:t>
            </a:r>
            <a:r>
              <a:rPr lang="en-GB" sz="3200" i="1" dirty="0"/>
              <a:t>, </a:t>
            </a:r>
            <a:r>
              <a:rPr lang="en-GB" sz="3200" i="1" dirty="0" err="1"/>
              <a:t>il</a:t>
            </a:r>
            <a:r>
              <a:rPr lang="en-GB" sz="3200" i="1" dirty="0"/>
              <a:t> </a:t>
            </a:r>
            <a:r>
              <a:rPr lang="en-GB" sz="3200" i="1" dirty="0" err="1"/>
              <a:t>semble</a:t>
            </a:r>
            <a:r>
              <a:rPr lang="en-GB" sz="3200" i="1" dirty="0"/>
              <a:t>, </a:t>
            </a:r>
            <a:r>
              <a:rPr lang="en-GB" sz="3200" i="1" dirty="0" err="1"/>
              <a:t>il</a:t>
            </a:r>
            <a:r>
              <a:rPr lang="en-GB" sz="3200" i="1" dirty="0"/>
              <a:t> </a:t>
            </a:r>
            <a:r>
              <a:rPr lang="en-GB" sz="3200" i="1" dirty="0" err="1"/>
              <a:t>est</a:t>
            </a:r>
            <a:r>
              <a:rPr lang="en-GB" sz="3200" i="1" dirty="0"/>
              <a:t> important </a:t>
            </a:r>
            <a:r>
              <a:rPr lang="en-US" sz="3200" i="1" dirty="0"/>
              <a:t>+ </a:t>
            </a:r>
            <a:r>
              <a:rPr lang="en-US" sz="3200" i="1" dirty="0" err="1"/>
              <a:t>que</a:t>
            </a:r>
            <a:endParaRPr lang="en-US" sz="3200" i="1" dirty="0"/>
          </a:p>
          <a:p>
            <a:pPr>
              <a:lnSpc>
                <a:spcPct val="110000"/>
              </a:lnSpc>
            </a:pPr>
            <a:endParaRPr lang="en-GB" sz="3200" i="1" dirty="0"/>
          </a:p>
          <a:p>
            <a:pPr>
              <a:lnSpc>
                <a:spcPct val="110000"/>
              </a:lnSpc>
            </a:pPr>
            <a:r>
              <a:rPr lang="fr-FR" sz="3200" i="1" dirty="0"/>
              <a:t>Il faut que tu sois plus sage!</a:t>
            </a:r>
            <a:r>
              <a:rPr lang="en-GB" sz="3200" i="1" dirty="0"/>
              <a:t> </a:t>
            </a:r>
          </a:p>
          <a:p>
            <a:pPr>
              <a:lnSpc>
                <a:spcPct val="110000"/>
              </a:lnSpc>
            </a:pPr>
            <a:r>
              <a:rPr lang="en-GB" sz="3200" i="1" dirty="0"/>
              <a:t>-</a:t>
            </a:r>
          </a:p>
          <a:p>
            <a:pPr>
              <a:lnSpc>
                <a:spcPct val="110000"/>
              </a:lnSpc>
            </a:pPr>
            <a:endParaRPr lang="en-GB" sz="3200" i="1" dirty="0"/>
          </a:p>
          <a:p>
            <a:pPr>
              <a:lnSpc>
                <a:spcPct val="110000"/>
              </a:lnSpc>
            </a:pPr>
            <a:r>
              <a:rPr lang="fr-FR" sz="3200" i="1" dirty="0"/>
              <a:t>Il vaut mieux qu’on reste ensemble.</a:t>
            </a:r>
            <a:r>
              <a:rPr lang="en-GB" sz="3200" i="1" dirty="0"/>
              <a:t> </a:t>
            </a:r>
          </a:p>
          <a:p>
            <a:pPr>
              <a:lnSpc>
                <a:spcPct val="110000"/>
              </a:lnSpc>
            </a:pPr>
            <a:r>
              <a:rPr lang="en-GB" sz="3200" i="1" dirty="0"/>
              <a:t>-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71495" y="349624"/>
            <a:ext cx="7207305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When to use the subjunctive</a:t>
            </a:r>
            <a:endParaRPr lang="en-GB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293226" y="3725336"/>
            <a:ext cx="3669787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GB" sz="2000" b="1" dirty="0"/>
              <a:t>You must be better behaved.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93225" y="4927597"/>
            <a:ext cx="4835234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GB" sz="2000" b="1" dirty="0"/>
              <a:t>It would be better if we stuck together.</a:t>
            </a:r>
          </a:p>
        </p:txBody>
      </p:sp>
    </p:spTree>
    <p:extLst>
      <p:ext uri="{BB962C8B-B14F-4D97-AF65-F5344CB8AC3E}">
        <p14:creationId xmlns:p14="http://schemas.microsoft.com/office/powerpoint/2010/main" val="2384885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971494" y="1593850"/>
            <a:ext cx="7231119" cy="39957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/>
        </p:spPr>
        <p:txBody>
          <a:bodyPr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GB" sz="3400" b="1" dirty="0">
                <a:solidFill>
                  <a:schemeClr val="accent1"/>
                </a:solidFill>
              </a:rPr>
              <a:t>Sentence starter with </a:t>
            </a:r>
            <a:r>
              <a:rPr lang="en-GB" sz="3400" b="1" dirty="0" err="1">
                <a:solidFill>
                  <a:schemeClr val="accent1"/>
                </a:solidFill>
              </a:rPr>
              <a:t>que</a:t>
            </a:r>
            <a:endParaRPr lang="en-GB" sz="3400" b="1" dirty="0">
              <a:solidFill>
                <a:schemeClr val="accent1"/>
              </a:solidFill>
            </a:endParaRPr>
          </a:p>
          <a:p>
            <a:pPr>
              <a:lnSpc>
                <a:spcPct val="110000"/>
              </a:lnSpc>
            </a:pPr>
            <a:r>
              <a:rPr lang="es-ES_tradnl" sz="3400" i="1" dirty="0" err="1"/>
              <a:t>qui</a:t>
            </a:r>
            <a:r>
              <a:rPr lang="es-ES_tradnl" sz="3400" i="1" dirty="0"/>
              <a:t> que, </a:t>
            </a:r>
            <a:r>
              <a:rPr lang="es-ES_tradnl" sz="3400" i="1" dirty="0" err="1"/>
              <a:t>quel</a:t>
            </a:r>
            <a:r>
              <a:rPr lang="es-ES_tradnl" sz="3400" i="1" dirty="0"/>
              <a:t> que, </a:t>
            </a:r>
            <a:r>
              <a:rPr lang="es-ES_tradnl" sz="3400" i="1" dirty="0" err="1"/>
              <a:t>quoi</a:t>
            </a:r>
            <a:r>
              <a:rPr lang="es-ES_tradnl" sz="3400" i="1" dirty="0"/>
              <a:t> que, </a:t>
            </a:r>
            <a:r>
              <a:rPr lang="es-ES_tradnl" sz="3400" i="1" dirty="0" err="1"/>
              <a:t>où</a:t>
            </a:r>
            <a:r>
              <a:rPr lang="es-ES_tradnl" sz="3400" i="1" dirty="0"/>
              <a:t> que, que</a:t>
            </a:r>
          </a:p>
          <a:p>
            <a:pPr>
              <a:lnSpc>
                <a:spcPct val="110000"/>
              </a:lnSpc>
            </a:pPr>
            <a:endParaRPr lang="en-GB" sz="3400" i="1" dirty="0"/>
          </a:p>
          <a:p>
            <a:pPr>
              <a:lnSpc>
                <a:spcPct val="110000"/>
              </a:lnSpc>
            </a:pPr>
            <a:r>
              <a:rPr lang="fr-FR" sz="3400" i="1" dirty="0"/>
              <a:t>Quoi que soit le prix, je viens!</a:t>
            </a:r>
            <a:endParaRPr lang="en-GB" sz="3400" i="1" dirty="0"/>
          </a:p>
          <a:p>
            <a:pPr>
              <a:lnSpc>
                <a:spcPct val="110000"/>
              </a:lnSpc>
            </a:pPr>
            <a:r>
              <a:rPr lang="en-GB" sz="3400" i="1" dirty="0"/>
              <a:t>-</a:t>
            </a:r>
          </a:p>
          <a:p>
            <a:pPr>
              <a:lnSpc>
                <a:spcPct val="110000"/>
              </a:lnSpc>
            </a:pPr>
            <a:endParaRPr lang="en-GB" sz="3400" i="1" dirty="0"/>
          </a:p>
          <a:p>
            <a:pPr>
              <a:lnSpc>
                <a:spcPct val="110000"/>
              </a:lnSpc>
            </a:pPr>
            <a:r>
              <a:rPr lang="fr-FR" sz="3400" i="1" dirty="0"/>
              <a:t>Que je finisse ou pas, je suis heureux que je l’ai essayé</a:t>
            </a:r>
            <a:r>
              <a:rPr lang="en-GB" sz="3400" i="1" dirty="0"/>
              <a:t>.</a:t>
            </a:r>
          </a:p>
          <a:p>
            <a:pPr>
              <a:lnSpc>
                <a:spcPct val="110000"/>
              </a:lnSpc>
            </a:pPr>
            <a:r>
              <a:rPr lang="en-GB" sz="3400" i="1" dirty="0"/>
              <a:t>-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71495" y="349624"/>
            <a:ext cx="7207305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When to use the subjunctive</a:t>
            </a:r>
            <a:endParaRPr lang="en-GB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293226" y="3318944"/>
            <a:ext cx="3969356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GB" sz="2000" b="1" dirty="0"/>
              <a:t>Whatever the cost, I’m coming!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93226" y="4876796"/>
            <a:ext cx="6067687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GB" sz="2000" b="1" dirty="0"/>
              <a:t>Whether I finish it or not, I’m happy that I tried it.</a:t>
            </a:r>
          </a:p>
        </p:txBody>
      </p:sp>
    </p:spTree>
    <p:extLst>
      <p:ext uri="{BB962C8B-B14F-4D97-AF65-F5344CB8AC3E}">
        <p14:creationId xmlns:p14="http://schemas.microsoft.com/office/powerpoint/2010/main" val="284037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495" y="349624"/>
            <a:ext cx="7190372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Subjunctive or indicative?</a:t>
            </a:r>
            <a:endParaRPr lang="en-GB" sz="4000" dirty="0"/>
          </a:p>
        </p:txBody>
      </p:sp>
      <p:sp>
        <p:nvSpPr>
          <p:cNvPr id="3" name="Title 2"/>
          <p:cNvSpPr txBox="1">
            <a:spLocks/>
          </p:cNvSpPr>
          <p:nvPr/>
        </p:nvSpPr>
        <p:spPr>
          <a:xfrm>
            <a:off x="971550" y="1591732"/>
            <a:ext cx="7190317" cy="39624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/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/>
              <a:t>If something is known for sure to be reality </a:t>
            </a:r>
            <a:r>
              <a:rPr lang="en-GB" sz="3200" b="1" dirty="0"/>
              <a:t>= indicative.</a:t>
            </a:r>
          </a:p>
          <a:p>
            <a:endParaRPr lang="en-GB" sz="3200" dirty="0"/>
          </a:p>
          <a:p>
            <a:r>
              <a:rPr lang="en-GB" sz="3200" dirty="0"/>
              <a:t>If the chance of the action becoming a reality is over 70% = </a:t>
            </a:r>
            <a:r>
              <a:rPr lang="en-GB" sz="3200" b="1" dirty="0"/>
              <a:t>indicative.</a:t>
            </a:r>
          </a:p>
          <a:p>
            <a:endParaRPr lang="en-GB" sz="3200" dirty="0"/>
          </a:p>
          <a:p>
            <a:r>
              <a:rPr lang="en-GB" sz="3200" dirty="0"/>
              <a:t>If the chance of the action becoming a reality is under 70% = </a:t>
            </a:r>
            <a:r>
              <a:rPr lang="en-GB" sz="3200" b="1" dirty="0"/>
              <a:t>subjunctive.</a:t>
            </a:r>
            <a:endParaRPr lang="en-GB" sz="3200" dirty="0"/>
          </a:p>
          <a:p>
            <a:r>
              <a:rPr lang="en-GB" sz="3200" dirty="0"/>
              <a:t> </a:t>
            </a:r>
          </a:p>
          <a:p>
            <a:pPr fontAlgn="auto">
              <a:lnSpc>
                <a:spcPct val="110000"/>
              </a:lnSpc>
              <a:spcAft>
                <a:spcPts val="0"/>
              </a:spcAft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344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971550" y="1593851"/>
            <a:ext cx="7207250" cy="39957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/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3200" i="1" dirty="0"/>
          </a:p>
          <a:p>
            <a:r>
              <a:rPr lang="fr-FR" sz="3200" i="1" dirty="0"/>
              <a:t>Je suis certain qu’il a le talent nécessaire pour réussir</a:t>
            </a:r>
            <a:r>
              <a:rPr lang="en-GB" sz="3200" dirty="0"/>
              <a:t>. </a:t>
            </a:r>
          </a:p>
          <a:p>
            <a:endParaRPr lang="en-GB" sz="3200" dirty="0"/>
          </a:p>
          <a:p>
            <a:r>
              <a:rPr lang="en-GB" sz="3200" dirty="0"/>
              <a:t>_____ chance of becoming a reality = </a:t>
            </a:r>
          </a:p>
          <a:p>
            <a:endParaRPr lang="en-GB" sz="3200" dirty="0"/>
          </a:p>
          <a:p>
            <a:pPr fontAlgn="auto">
              <a:lnSpc>
                <a:spcPct val="110000"/>
              </a:lnSpc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4" name="Flowchart: Alternate Process 3"/>
          <p:cNvSpPr/>
          <p:nvPr/>
        </p:nvSpPr>
        <p:spPr>
          <a:xfrm>
            <a:off x="1022349" y="3172359"/>
            <a:ext cx="1206440" cy="50006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000" b="1" dirty="0"/>
              <a:t>100%</a:t>
            </a:r>
          </a:p>
        </p:txBody>
      </p:sp>
      <p:sp>
        <p:nvSpPr>
          <p:cNvPr id="7" name="Flowchart: Alternate Process 6"/>
          <p:cNvSpPr/>
          <p:nvPr/>
        </p:nvSpPr>
        <p:spPr>
          <a:xfrm>
            <a:off x="3276797" y="4033781"/>
            <a:ext cx="2579765" cy="126137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000" b="1" dirty="0"/>
              <a:t>indicative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71495" y="349624"/>
            <a:ext cx="7190372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Subjunctive or indicative?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261376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971550" y="1593851"/>
            <a:ext cx="7231063" cy="39957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/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3200" i="1" dirty="0"/>
          </a:p>
          <a:p>
            <a:r>
              <a:rPr lang="fr-FR" sz="3200" i="1" dirty="0"/>
              <a:t>Il est probable qu’il a le talent nécessaire pour réussir</a:t>
            </a:r>
            <a:r>
              <a:rPr lang="en-GB" sz="3200" dirty="0"/>
              <a:t>.</a:t>
            </a:r>
          </a:p>
          <a:p>
            <a:endParaRPr lang="en-GB" sz="3200" dirty="0"/>
          </a:p>
          <a:p>
            <a:r>
              <a:rPr lang="en-GB" sz="3200" dirty="0"/>
              <a:t>_____ chance of becoming a reality =</a:t>
            </a:r>
          </a:p>
          <a:p>
            <a:endParaRPr lang="en-GB" sz="3200" dirty="0"/>
          </a:p>
          <a:p>
            <a:pPr fontAlgn="auto">
              <a:lnSpc>
                <a:spcPct val="110000"/>
              </a:lnSpc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4" name="Flowchart: Alternate Process 3"/>
          <p:cNvSpPr/>
          <p:nvPr/>
        </p:nvSpPr>
        <p:spPr>
          <a:xfrm>
            <a:off x="1039813" y="3152299"/>
            <a:ext cx="1206440" cy="50006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000" b="1" dirty="0"/>
              <a:t>75%</a:t>
            </a:r>
          </a:p>
        </p:txBody>
      </p:sp>
      <p:sp>
        <p:nvSpPr>
          <p:cNvPr id="7" name="Flowchart: Alternate Process 6"/>
          <p:cNvSpPr/>
          <p:nvPr/>
        </p:nvSpPr>
        <p:spPr>
          <a:xfrm>
            <a:off x="3276798" y="4056749"/>
            <a:ext cx="2579765" cy="126137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000" b="1" dirty="0"/>
              <a:t>indicative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71495" y="349624"/>
            <a:ext cx="7190372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Subjunctive or indicative?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318241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971494" y="1593851"/>
            <a:ext cx="7190373" cy="39957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/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3200" i="1" dirty="0"/>
          </a:p>
          <a:p>
            <a:r>
              <a:rPr lang="fr-FR" sz="3200" i="1" dirty="0"/>
              <a:t>Il est possible qu’il ait le talent nécessaire</a:t>
            </a:r>
            <a:r>
              <a:rPr lang="en-GB" sz="3200" dirty="0"/>
              <a:t> </a:t>
            </a:r>
            <a:r>
              <a:rPr lang="en-GB" sz="3200" i="1" dirty="0"/>
              <a:t>pour </a:t>
            </a:r>
            <a:r>
              <a:rPr lang="en-GB" sz="3200" i="1" dirty="0" err="1"/>
              <a:t>réussir</a:t>
            </a:r>
            <a:r>
              <a:rPr lang="en-GB" sz="3200" i="1" dirty="0"/>
              <a:t>.</a:t>
            </a:r>
            <a:endParaRPr lang="en-GB" sz="3200" dirty="0"/>
          </a:p>
          <a:p>
            <a:endParaRPr lang="en-GB" sz="3200" dirty="0"/>
          </a:p>
          <a:p>
            <a:r>
              <a:rPr lang="en-GB" sz="3200" dirty="0"/>
              <a:t>____   chance of becoming a reality =</a:t>
            </a:r>
          </a:p>
          <a:p>
            <a:endParaRPr lang="en-GB" sz="3200" dirty="0"/>
          </a:p>
          <a:p>
            <a:endParaRPr lang="en-GB" sz="3200" dirty="0"/>
          </a:p>
          <a:p>
            <a:pPr fontAlgn="auto">
              <a:lnSpc>
                <a:spcPct val="110000"/>
              </a:lnSpc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4" name="Flowchart: Alternate Process 3"/>
          <p:cNvSpPr/>
          <p:nvPr/>
        </p:nvSpPr>
        <p:spPr>
          <a:xfrm>
            <a:off x="1039813" y="3161185"/>
            <a:ext cx="1206440" cy="50006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000" b="1" dirty="0"/>
              <a:t>50%</a:t>
            </a:r>
          </a:p>
        </p:txBody>
      </p:sp>
      <p:sp>
        <p:nvSpPr>
          <p:cNvPr id="7" name="Flowchart: Alternate Process 6"/>
          <p:cNvSpPr/>
          <p:nvPr/>
        </p:nvSpPr>
        <p:spPr>
          <a:xfrm>
            <a:off x="3276797" y="4056749"/>
            <a:ext cx="2579765" cy="126137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000" b="1" dirty="0"/>
              <a:t>subjunctive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71495" y="349624"/>
            <a:ext cx="7190372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Subjunctive or indicative?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515641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495" y="349624"/>
            <a:ext cx="7207305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How to form the subjunctive</a:t>
            </a:r>
            <a:endParaRPr lang="en-GB" sz="4000" dirty="0"/>
          </a:p>
        </p:txBody>
      </p:sp>
      <p:sp>
        <p:nvSpPr>
          <p:cNvPr id="3" name="Title 2"/>
          <p:cNvSpPr txBox="1">
            <a:spLocks/>
          </p:cNvSpPr>
          <p:nvPr/>
        </p:nvSpPr>
        <p:spPr>
          <a:xfrm>
            <a:off x="971550" y="1593850"/>
            <a:ext cx="7207250" cy="39957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/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dirty="0">
                <a:solidFill>
                  <a:schemeClr val="accent1"/>
                </a:solidFill>
              </a:rPr>
              <a:t>Regular verbs:</a:t>
            </a:r>
          </a:p>
          <a:p>
            <a:endParaRPr lang="en-GB" sz="3200" dirty="0"/>
          </a:p>
          <a:p>
            <a:pPr marL="514350" indent="-514350">
              <a:buClr>
                <a:schemeClr val="accent1"/>
              </a:buClr>
              <a:buFont typeface="+mj-lt"/>
              <a:buAutoNum type="arabicPeriod"/>
            </a:pPr>
            <a:r>
              <a:rPr lang="en-GB" sz="3200" dirty="0"/>
              <a:t>take the </a:t>
            </a:r>
            <a:r>
              <a:rPr lang="en-GB" sz="3200" i="1" dirty="0" err="1"/>
              <a:t>ils</a:t>
            </a:r>
            <a:r>
              <a:rPr lang="en-GB" sz="3200" dirty="0"/>
              <a:t> form of the present tense of the verb</a:t>
            </a:r>
          </a:p>
          <a:p>
            <a:pPr marL="514350" indent="-514350">
              <a:buClr>
                <a:schemeClr val="accent1"/>
              </a:buClr>
              <a:buFont typeface="+mj-lt"/>
              <a:buAutoNum type="arabicPeriod"/>
            </a:pPr>
            <a:r>
              <a:rPr lang="en-GB" sz="3200" dirty="0"/>
              <a:t>drop the -</a:t>
            </a:r>
            <a:r>
              <a:rPr lang="en-GB" sz="3200" i="1" dirty="0" err="1"/>
              <a:t>ent</a:t>
            </a:r>
            <a:r>
              <a:rPr lang="en-GB" sz="3200" dirty="0"/>
              <a:t> ending to form the stem</a:t>
            </a:r>
          </a:p>
          <a:p>
            <a:pPr marL="514350" indent="-514350">
              <a:buClr>
                <a:schemeClr val="accent1"/>
              </a:buClr>
              <a:buFont typeface="+mj-lt"/>
              <a:buAutoNum type="arabicPeriod"/>
            </a:pPr>
            <a:r>
              <a:rPr lang="en-GB" sz="3200" dirty="0"/>
              <a:t>add the subjunctive endings </a:t>
            </a:r>
            <a:br>
              <a:rPr lang="en-GB" sz="3200" dirty="0"/>
            </a:br>
            <a:r>
              <a:rPr lang="en-GB" sz="3200" i="1" dirty="0"/>
              <a:t>-e, -</a:t>
            </a:r>
            <a:r>
              <a:rPr lang="en-GB" sz="3200" i="1" dirty="0" err="1"/>
              <a:t>es</a:t>
            </a:r>
            <a:r>
              <a:rPr lang="en-GB" sz="3200" i="1" dirty="0"/>
              <a:t>, -e, -ions, -</a:t>
            </a:r>
            <a:r>
              <a:rPr lang="en-GB" sz="3200" i="1" dirty="0" err="1"/>
              <a:t>iez</a:t>
            </a:r>
            <a:r>
              <a:rPr lang="en-GB" sz="3200" i="1" dirty="0"/>
              <a:t>, -</a:t>
            </a:r>
            <a:r>
              <a:rPr lang="en-GB" sz="3200" i="1" dirty="0" err="1"/>
              <a:t>ent</a:t>
            </a:r>
            <a:endParaRPr lang="en-GB" sz="3200" i="1" dirty="0"/>
          </a:p>
          <a:p>
            <a:endParaRPr lang="en-GB" sz="3200" dirty="0"/>
          </a:p>
          <a:p>
            <a:r>
              <a:rPr lang="fr-FR" sz="2700" dirty="0" err="1"/>
              <a:t>e.g</a:t>
            </a:r>
            <a:r>
              <a:rPr lang="fr-FR" sz="2700" dirty="0"/>
              <a:t>. </a:t>
            </a:r>
            <a:r>
              <a:rPr lang="fr-FR" sz="2700" i="1" dirty="0"/>
              <a:t>Ils deviennent </a:t>
            </a:r>
            <a:r>
              <a:rPr lang="fr-FR" sz="2700" dirty="0"/>
              <a:t> &gt;  </a:t>
            </a:r>
            <a:r>
              <a:rPr lang="fr-FR" sz="2700" i="1" dirty="0" err="1"/>
              <a:t>devienn</a:t>
            </a:r>
            <a:r>
              <a:rPr lang="fr-FR" sz="2700" i="1" dirty="0"/>
              <a:t>-</a:t>
            </a:r>
            <a:r>
              <a:rPr lang="fr-FR" sz="2700" dirty="0"/>
              <a:t>  &gt; </a:t>
            </a:r>
            <a:r>
              <a:rPr lang="fr-FR" sz="2700" i="1" dirty="0"/>
              <a:t> je</a:t>
            </a:r>
            <a:r>
              <a:rPr lang="fr-FR" sz="2700" dirty="0"/>
              <a:t> </a:t>
            </a:r>
            <a:r>
              <a:rPr lang="fr-FR" sz="2700" i="1" dirty="0"/>
              <a:t>devienne.</a:t>
            </a:r>
            <a:endParaRPr lang="en-GB" sz="2700" dirty="0"/>
          </a:p>
          <a:p>
            <a:pPr fontAlgn="auto">
              <a:lnSpc>
                <a:spcPct val="110000"/>
              </a:lnSpc>
              <a:spcAft>
                <a:spcPts val="0"/>
              </a:spcAft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9613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971494" y="1593850"/>
            <a:ext cx="7231119" cy="39957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/>
        </p:spPr>
        <p:txBody>
          <a:bodyPr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dirty="0">
                <a:solidFill>
                  <a:schemeClr val="accent1"/>
                </a:solidFill>
              </a:rPr>
              <a:t>Irregular verbs</a:t>
            </a:r>
          </a:p>
          <a:p>
            <a:endParaRPr lang="en-GB" sz="3200" dirty="0"/>
          </a:p>
          <a:p>
            <a:r>
              <a:rPr lang="en-GB" sz="3200" dirty="0"/>
              <a:t>Use a verb table or </a:t>
            </a:r>
            <a:r>
              <a:rPr lang="en-GB" sz="3200" dirty="0">
                <a:hlinkClick r:id="rId3"/>
              </a:rPr>
              <a:t>website</a:t>
            </a:r>
            <a:r>
              <a:rPr lang="en-GB" sz="3200" dirty="0"/>
              <a:t> to look up the subjunctive forms for the following verbs:</a:t>
            </a:r>
          </a:p>
          <a:p>
            <a:endParaRPr lang="en-GB" sz="3200" dirty="0"/>
          </a:p>
          <a:p>
            <a:r>
              <a:rPr lang="en-GB" sz="3200" i="1" dirty="0" err="1"/>
              <a:t>Être</a:t>
            </a:r>
            <a:r>
              <a:rPr lang="en-GB" sz="3200" i="1" dirty="0"/>
              <a:t>, </a:t>
            </a:r>
            <a:r>
              <a:rPr lang="en-GB" sz="3200" i="1" dirty="0" err="1"/>
              <a:t>avoir</a:t>
            </a:r>
            <a:r>
              <a:rPr lang="en-GB" sz="3200" i="1" dirty="0"/>
              <a:t>, faire, </a:t>
            </a:r>
            <a:r>
              <a:rPr lang="en-GB" sz="3200" i="1" dirty="0" err="1"/>
              <a:t>aller</a:t>
            </a:r>
            <a:r>
              <a:rPr lang="en-GB" sz="3200" i="1" dirty="0"/>
              <a:t>, </a:t>
            </a:r>
            <a:r>
              <a:rPr lang="en-GB" sz="3200" i="1" dirty="0" err="1"/>
              <a:t>pouvoir</a:t>
            </a:r>
            <a:r>
              <a:rPr lang="en-GB" sz="3200" i="1" dirty="0"/>
              <a:t>, savoir, </a:t>
            </a:r>
            <a:r>
              <a:rPr lang="en-GB" sz="3200" i="1" dirty="0" err="1"/>
              <a:t>vouloir</a:t>
            </a:r>
            <a:r>
              <a:rPr lang="en-GB" sz="3200" i="1" dirty="0"/>
              <a:t>, </a:t>
            </a:r>
            <a:r>
              <a:rPr lang="en-GB" sz="3200" i="1" dirty="0" err="1"/>
              <a:t>valoir</a:t>
            </a:r>
            <a:r>
              <a:rPr lang="en-GB" sz="3200" i="1" dirty="0"/>
              <a:t>, </a:t>
            </a:r>
            <a:r>
              <a:rPr lang="en-GB" sz="3200" i="1" dirty="0" err="1"/>
              <a:t>falloir</a:t>
            </a:r>
            <a:endParaRPr lang="en-GB" sz="3200" i="1" dirty="0"/>
          </a:p>
          <a:p>
            <a:endParaRPr lang="en-GB" sz="3200" i="1" dirty="0"/>
          </a:p>
          <a:p>
            <a:r>
              <a:rPr lang="en-GB" sz="3200" dirty="0"/>
              <a:t>Do you notice any patterns?</a:t>
            </a:r>
          </a:p>
          <a:p>
            <a:pPr fontAlgn="auto">
              <a:lnSpc>
                <a:spcPct val="110000"/>
              </a:lnSpc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971495" y="349624"/>
            <a:ext cx="7207305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How to form the subjunctive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811264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A4BB4C8-9CC7-4B1B-93E8-B6184C42538B}"/>
              </a:ext>
            </a:extLst>
          </p:cNvPr>
          <p:cNvSpPr txBox="1"/>
          <p:nvPr/>
        </p:nvSpPr>
        <p:spPr>
          <a:xfrm>
            <a:off x="971495" y="349624"/>
            <a:ext cx="7207305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err="1">
                <a:latin typeface="+mj-lt"/>
                <a:cs typeface="Calibri" panose="020F0502020204030204" pitchFamily="34" charset="0"/>
              </a:rPr>
              <a:t>ê</a:t>
            </a:r>
            <a:r>
              <a:rPr lang="en-GB" sz="4000" b="1" dirty="0" err="1">
                <a:latin typeface="+mj-lt"/>
              </a:rPr>
              <a:t>tre</a:t>
            </a:r>
            <a:endParaRPr lang="en-GB" sz="4000" dirty="0">
              <a:latin typeface="+mj-lt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5A1AA73-7522-4E27-97C5-D9D67AD7B7C1}"/>
              </a:ext>
            </a:extLst>
          </p:cNvPr>
          <p:cNvSpPr txBox="1">
            <a:spLocks/>
          </p:cNvSpPr>
          <p:nvPr/>
        </p:nvSpPr>
        <p:spPr>
          <a:xfrm>
            <a:off x="971494" y="1593850"/>
            <a:ext cx="7231119" cy="39957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/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GB" sz="3700" b="1" dirty="0">
                <a:solidFill>
                  <a:schemeClr val="accent1"/>
                </a:solidFill>
              </a:rPr>
              <a:t>Je </a:t>
            </a:r>
            <a:r>
              <a:rPr lang="en-GB" sz="3700" b="1" dirty="0" err="1">
                <a:solidFill>
                  <a:schemeClr val="accent1"/>
                </a:solidFill>
              </a:rPr>
              <a:t>sois</a:t>
            </a:r>
            <a:endParaRPr lang="en-GB" sz="3700" b="1" dirty="0">
              <a:solidFill>
                <a:schemeClr val="accent1"/>
              </a:solidFill>
            </a:endParaRPr>
          </a:p>
          <a:p>
            <a:pPr algn="ctr">
              <a:lnSpc>
                <a:spcPct val="100000"/>
              </a:lnSpc>
            </a:pPr>
            <a:r>
              <a:rPr lang="en-GB" sz="3700" b="1" dirty="0">
                <a:solidFill>
                  <a:schemeClr val="accent1"/>
                </a:solidFill>
              </a:rPr>
              <a:t>Tu </a:t>
            </a:r>
            <a:r>
              <a:rPr lang="en-GB" sz="3700" b="1" dirty="0" err="1">
                <a:solidFill>
                  <a:schemeClr val="accent1"/>
                </a:solidFill>
              </a:rPr>
              <a:t>sois</a:t>
            </a:r>
            <a:endParaRPr lang="en-GB" sz="3700" b="1" dirty="0">
              <a:solidFill>
                <a:schemeClr val="accent1"/>
              </a:solidFill>
            </a:endParaRPr>
          </a:p>
          <a:p>
            <a:pPr algn="ctr">
              <a:lnSpc>
                <a:spcPct val="100000"/>
              </a:lnSpc>
            </a:pPr>
            <a:r>
              <a:rPr lang="en-GB" sz="3700" b="1" dirty="0">
                <a:solidFill>
                  <a:schemeClr val="accent1"/>
                </a:solidFill>
              </a:rPr>
              <a:t>Il/</a:t>
            </a:r>
            <a:r>
              <a:rPr lang="en-GB" sz="3700" b="1" dirty="0" err="1">
                <a:solidFill>
                  <a:schemeClr val="accent1"/>
                </a:solidFill>
              </a:rPr>
              <a:t>elle</a:t>
            </a:r>
            <a:r>
              <a:rPr lang="en-GB" sz="3700" b="1" dirty="0">
                <a:solidFill>
                  <a:schemeClr val="accent1"/>
                </a:solidFill>
              </a:rPr>
              <a:t> </a:t>
            </a:r>
            <a:r>
              <a:rPr lang="en-GB" sz="3700" b="1" dirty="0" err="1">
                <a:solidFill>
                  <a:schemeClr val="accent1"/>
                </a:solidFill>
              </a:rPr>
              <a:t>soit</a:t>
            </a:r>
            <a:endParaRPr lang="en-GB" sz="3700" b="1" dirty="0">
              <a:solidFill>
                <a:schemeClr val="accent1"/>
              </a:solidFill>
            </a:endParaRPr>
          </a:p>
          <a:p>
            <a:pPr algn="ctr">
              <a:lnSpc>
                <a:spcPct val="100000"/>
              </a:lnSpc>
            </a:pPr>
            <a:r>
              <a:rPr lang="en-GB" sz="3700" b="1" dirty="0">
                <a:solidFill>
                  <a:schemeClr val="accent1"/>
                </a:solidFill>
              </a:rPr>
              <a:t>Nous </a:t>
            </a:r>
            <a:r>
              <a:rPr lang="en-GB" sz="3700" b="1" dirty="0" err="1">
                <a:solidFill>
                  <a:schemeClr val="accent1"/>
                </a:solidFill>
              </a:rPr>
              <a:t>soyons</a:t>
            </a:r>
            <a:endParaRPr lang="en-GB" sz="3700" b="1" dirty="0">
              <a:solidFill>
                <a:schemeClr val="accent1"/>
              </a:solidFill>
            </a:endParaRPr>
          </a:p>
          <a:p>
            <a:pPr algn="ctr">
              <a:lnSpc>
                <a:spcPct val="100000"/>
              </a:lnSpc>
            </a:pPr>
            <a:r>
              <a:rPr lang="en-GB" sz="3700" b="1" dirty="0" err="1">
                <a:solidFill>
                  <a:schemeClr val="accent1"/>
                </a:solidFill>
              </a:rPr>
              <a:t>Vous</a:t>
            </a:r>
            <a:r>
              <a:rPr lang="en-GB" sz="3700" b="1" dirty="0">
                <a:solidFill>
                  <a:schemeClr val="accent1"/>
                </a:solidFill>
              </a:rPr>
              <a:t> </a:t>
            </a:r>
            <a:r>
              <a:rPr lang="en-GB" sz="3700" b="1" dirty="0" err="1">
                <a:solidFill>
                  <a:schemeClr val="accent1"/>
                </a:solidFill>
              </a:rPr>
              <a:t>soyez</a:t>
            </a:r>
            <a:endParaRPr lang="en-GB" sz="3700" b="1" dirty="0">
              <a:solidFill>
                <a:schemeClr val="accent1"/>
              </a:solidFill>
            </a:endParaRPr>
          </a:p>
          <a:p>
            <a:pPr algn="ctr">
              <a:lnSpc>
                <a:spcPct val="100000"/>
              </a:lnSpc>
            </a:pPr>
            <a:r>
              <a:rPr lang="en-GB" sz="3700" b="1" dirty="0" err="1">
                <a:solidFill>
                  <a:schemeClr val="accent1"/>
                </a:solidFill>
              </a:rPr>
              <a:t>Ils</a:t>
            </a:r>
            <a:r>
              <a:rPr lang="en-GB" sz="3700" b="1" dirty="0">
                <a:solidFill>
                  <a:schemeClr val="accent1"/>
                </a:solidFill>
              </a:rPr>
              <a:t>/</a:t>
            </a:r>
            <a:r>
              <a:rPr lang="en-GB" sz="3700" b="1" dirty="0" err="1">
                <a:solidFill>
                  <a:schemeClr val="accent1"/>
                </a:solidFill>
              </a:rPr>
              <a:t>elles</a:t>
            </a:r>
            <a:r>
              <a:rPr lang="en-GB" sz="3700" b="1" dirty="0">
                <a:solidFill>
                  <a:schemeClr val="accent1"/>
                </a:solidFill>
              </a:rPr>
              <a:t> </a:t>
            </a:r>
            <a:r>
              <a:rPr lang="en-GB" sz="3700" b="1" dirty="0" err="1">
                <a:solidFill>
                  <a:schemeClr val="accent1"/>
                </a:solidFill>
              </a:rPr>
              <a:t>soient</a:t>
            </a:r>
            <a:endParaRPr lang="en-GB" sz="3700" dirty="0"/>
          </a:p>
          <a:p>
            <a:pPr algn="ctr" fontAlgn="auto">
              <a:lnSpc>
                <a:spcPct val="110000"/>
              </a:lnSpc>
              <a:spcAft>
                <a:spcPts val="0"/>
              </a:spcAft>
              <a:defRPr/>
            </a:pP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007140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A4BB4C8-9CC7-4B1B-93E8-B6184C42538B}"/>
              </a:ext>
            </a:extLst>
          </p:cNvPr>
          <p:cNvSpPr txBox="1"/>
          <p:nvPr/>
        </p:nvSpPr>
        <p:spPr>
          <a:xfrm>
            <a:off x="971495" y="349624"/>
            <a:ext cx="7207305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err="1">
                <a:latin typeface="+mj-lt"/>
                <a:cs typeface="Calibri" panose="020F0502020204030204" pitchFamily="34" charset="0"/>
              </a:rPr>
              <a:t>avoir</a:t>
            </a:r>
            <a:endParaRPr lang="en-GB" sz="4000" dirty="0">
              <a:latin typeface="+mj-lt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5A1AA73-7522-4E27-97C5-D9D67AD7B7C1}"/>
              </a:ext>
            </a:extLst>
          </p:cNvPr>
          <p:cNvSpPr txBox="1">
            <a:spLocks/>
          </p:cNvSpPr>
          <p:nvPr/>
        </p:nvSpPr>
        <p:spPr>
          <a:xfrm>
            <a:off x="971494" y="1593850"/>
            <a:ext cx="7231119" cy="39957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/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GB" sz="3700" b="1" dirty="0" err="1">
                <a:solidFill>
                  <a:schemeClr val="accent1"/>
                </a:solidFill>
              </a:rPr>
              <a:t>J’aie</a:t>
            </a:r>
            <a:endParaRPr lang="en-GB" sz="3700" b="1" dirty="0">
              <a:solidFill>
                <a:schemeClr val="accent1"/>
              </a:solidFill>
            </a:endParaRPr>
          </a:p>
          <a:p>
            <a:pPr algn="ctr">
              <a:lnSpc>
                <a:spcPct val="100000"/>
              </a:lnSpc>
            </a:pPr>
            <a:r>
              <a:rPr lang="en-GB" sz="3700" b="1" dirty="0">
                <a:solidFill>
                  <a:schemeClr val="accent1"/>
                </a:solidFill>
              </a:rPr>
              <a:t>Tu </a:t>
            </a:r>
            <a:r>
              <a:rPr lang="en-GB" sz="3700" b="1" dirty="0" err="1">
                <a:solidFill>
                  <a:schemeClr val="accent1"/>
                </a:solidFill>
              </a:rPr>
              <a:t>aies</a:t>
            </a:r>
            <a:endParaRPr lang="en-GB" sz="3700" b="1" dirty="0">
              <a:solidFill>
                <a:schemeClr val="accent1"/>
              </a:solidFill>
            </a:endParaRPr>
          </a:p>
          <a:p>
            <a:pPr algn="ctr">
              <a:lnSpc>
                <a:spcPct val="100000"/>
              </a:lnSpc>
            </a:pPr>
            <a:r>
              <a:rPr lang="en-GB" sz="3700" b="1" dirty="0">
                <a:solidFill>
                  <a:schemeClr val="accent1"/>
                </a:solidFill>
              </a:rPr>
              <a:t>Il/</a:t>
            </a:r>
            <a:r>
              <a:rPr lang="en-GB" sz="3700" b="1" dirty="0" err="1">
                <a:solidFill>
                  <a:schemeClr val="accent1"/>
                </a:solidFill>
              </a:rPr>
              <a:t>elle</a:t>
            </a:r>
            <a:r>
              <a:rPr lang="en-GB" sz="3700" b="1" dirty="0">
                <a:solidFill>
                  <a:schemeClr val="accent1"/>
                </a:solidFill>
              </a:rPr>
              <a:t> ait</a:t>
            </a:r>
          </a:p>
          <a:p>
            <a:pPr algn="ctr">
              <a:lnSpc>
                <a:spcPct val="100000"/>
              </a:lnSpc>
            </a:pPr>
            <a:r>
              <a:rPr lang="en-GB" sz="3700" b="1" dirty="0">
                <a:solidFill>
                  <a:schemeClr val="accent1"/>
                </a:solidFill>
              </a:rPr>
              <a:t>Nous </a:t>
            </a:r>
            <a:r>
              <a:rPr lang="en-GB" sz="3700" b="1" dirty="0" err="1">
                <a:solidFill>
                  <a:schemeClr val="accent1"/>
                </a:solidFill>
              </a:rPr>
              <a:t>ayons</a:t>
            </a:r>
            <a:endParaRPr lang="en-GB" sz="3700" b="1" dirty="0">
              <a:solidFill>
                <a:schemeClr val="accent1"/>
              </a:solidFill>
            </a:endParaRPr>
          </a:p>
          <a:p>
            <a:pPr algn="ctr">
              <a:lnSpc>
                <a:spcPct val="100000"/>
              </a:lnSpc>
            </a:pPr>
            <a:r>
              <a:rPr lang="en-GB" sz="3700" b="1" dirty="0" err="1">
                <a:solidFill>
                  <a:schemeClr val="accent1"/>
                </a:solidFill>
              </a:rPr>
              <a:t>Vous</a:t>
            </a:r>
            <a:r>
              <a:rPr lang="en-GB" sz="3700" b="1" dirty="0">
                <a:solidFill>
                  <a:schemeClr val="accent1"/>
                </a:solidFill>
              </a:rPr>
              <a:t> </a:t>
            </a:r>
            <a:r>
              <a:rPr lang="en-GB" sz="3700" b="1" dirty="0" err="1">
                <a:solidFill>
                  <a:schemeClr val="accent1"/>
                </a:solidFill>
              </a:rPr>
              <a:t>ayez</a:t>
            </a:r>
            <a:endParaRPr lang="en-GB" sz="3700" b="1" dirty="0">
              <a:solidFill>
                <a:schemeClr val="accent1"/>
              </a:solidFill>
            </a:endParaRPr>
          </a:p>
          <a:p>
            <a:pPr algn="ctr">
              <a:lnSpc>
                <a:spcPct val="100000"/>
              </a:lnSpc>
            </a:pPr>
            <a:r>
              <a:rPr lang="en-GB" sz="3700" b="1" dirty="0" err="1">
                <a:solidFill>
                  <a:schemeClr val="accent1"/>
                </a:solidFill>
              </a:rPr>
              <a:t>Ils</a:t>
            </a:r>
            <a:r>
              <a:rPr lang="en-GB" sz="3700" b="1" dirty="0">
                <a:solidFill>
                  <a:schemeClr val="accent1"/>
                </a:solidFill>
              </a:rPr>
              <a:t>/</a:t>
            </a:r>
            <a:r>
              <a:rPr lang="en-GB" sz="3700" b="1" dirty="0" err="1">
                <a:solidFill>
                  <a:schemeClr val="accent1"/>
                </a:solidFill>
              </a:rPr>
              <a:t>elles</a:t>
            </a:r>
            <a:r>
              <a:rPr lang="en-GB" sz="3700" b="1" dirty="0">
                <a:solidFill>
                  <a:schemeClr val="accent1"/>
                </a:solidFill>
              </a:rPr>
              <a:t> </a:t>
            </a:r>
            <a:r>
              <a:rPr lang="en-GB" sz="3700" b="1" dirty="0" err="1">
                <a:solidFill>
                  <a:schemeClr val="accent1"/>
                </a:solidFill>
              </a:rPr>
              <a:t>aient</a:t>
            </a:r>
            <a:endParaRPr lang="en-GB" sz="3700" dirty="0"/>
          </a:p>
          <a:p>
            <a:pPr algn="ctr" fontAlgn="auto">
              <a:lnSpc>
                <a:spcPct val="110000"/>
              </a:lnSpc>
              <a:spcAft>
                <a:spcPts val="0"/>
              </a:spcAft>
              <a:defRPr/>
            </a:pP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070872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AQA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12878"/>
      </a:accent1>
      <a:accent2>
        <a:srgbClr val="C8194B"/>
      </a:accent2>
      <a:accent3>
        <a:srgbClr val="D2C8E1"/>
      </a:accent3>
      <a:accent4>
        <a:srgbClr val="9784BE"/>
      </a:accent4>
      <a:accent5>
        <a:srgbClr val="6D51A1"/>
      </a:accent5>
      <a:accent6>
        <a:srgbClr val="2F71AC"/>
      </a:accent6>
      <a:hlink>
        <a:srgbClr val="2F71AC"/>
      </a:hlink>
      <a:folHlink>
        <a:srgbClr val="41287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QA powerpoint REISSUE" id="{F2C4CAD8-2BC4-4215-A0E1-16A4B7E43E21}" vid="{82266D6C-1DEC-4A9E-8661-C0E18B6FCE3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AQA powerpoint REISSUE</Template>
  <TotalTime>445</TotalTime>
  <Words>858</Words>
  <Application>Microsoft Office PowerPoint</Application>
  <PresentationFormat>On-screen Show (4:3)</PresentationFormat>
  <Paragraphs>171</Paragraphs>
  <Slides>19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Teachit, part of the AQA family</dc:creator>
  <cp:lastModifiedBy>Philippa Ramsumair</cp:lastModifiedBy>
  <cp:revision>77</cp:revision>
  <cp:lastPrinted>2017-09-15T11:21:30Z</cp:lastPrinted>
  <dcterms:created xsi:type="dcterms:W3CDTF">2015-03-06T11:41:38Z</dcterms:created>
  <dcterms:modified xsi:type="dcterms:W3CDTF">2021-06-20T17:08:07Z</dcterms:modified>
</cp:coreProperties>
</file>