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59" r:id="rId5"/>
    <p:sldId id="260" r:id="rId6"/>
    <p:sldId id="263" r:id="rId7"/>
    <p:sldId id="261" r:id="rId8"/>
    <p:sldId id="262" r:id="rId9"/>
    <p:sldId id="264" r:id="rId10"/>
    <p:sldId id="265" r:id="rId1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4" d="100"/>
          <a:sy n="64" d="100"/>
        </p:scale>
        <p:origin x="20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5CCFB6-62A5-428A-BCC1-1C0A5ED330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2BCEA66-3322-47B9-B865-E2ED8BF1372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61E82C-E0BF-44DD-A598-B5A3C359982B}" type="datetimeFigureOut">
              <a:rPr lang="en-GB" smtClean="0"/>
              <a:t>01/07/2022</a:t>
            </a:fld>
            <a:endParaRPr lang="en-GB"/>
          </a:p>
        </p:txBody>
      </p:sp>
      <p:sp>
        <p:nvSpPr>
          <p:cNvPr id="4" name="Footer Placeholder 3">
            <a:extLst>
              <a:ext uri="{FF2B5EF4-FFF2-40B4-BE49-F238E27FC236}">
                <a16:creationId xmlns:a16="http://schemas.microsoft.com/office/drawing/2014/main" id="{52CFDEAE-A2C0-4F70-BBA5-0D4061CC900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B3661B-6A84-4ADF-BDA2-757DF0701C3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236359B-76D8-4920-8002-0C78E4CE35C3}" type="slidenum">
              <a:rPr lang="en-GB" smtClean="0"/>
              <a:t>‹#›</a:t>
            </a:fld>
            <a:endParaRPr lang="en-GB"/>
          </a:p>
        </p:txBody>
      </p:sp>
    </p:spTree>
    <p:extLst>
      <p:ext uri="{BB962C8B-B14F-4D97-AF65-F5344CB8AC3E}">
        <p14:creationId xmlns:p14="http://schemas.microsoft.com/office/powerpoint/2010/main" val="3619485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FD4955-5728-477A-B212-1059517D14DA}" type="datetimeFigureOut">
              <a:rPr lang="en-GB" smtClean="0"/>
              <a:t>01/07/2022</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77E4C7-8FA3-40E5-AA30-7E023D1BE796}" type="slidenum">
              <a:rPr lang="en-GB" smtClean="0"/>
              <a:t>‹#›</a:t>
            </a:fld>
            <a:endParaRPr lang="en-GB"/>
          </a:p>
        </p:txBody>
      </p:sp>
    </p:spTree>
    <p:extLst>
      <p:ext uri="{BB962C8B-B14F-4D97-AF65-F5344CB8AC3E}">
        <p14:creationId xmlns:p14="http://schemas.microsoft.com/office/powerpoint/2010/main" val="1435899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6B7B55-A6D4-4A60-9CF0-5D60DF9A3792}" type="datetime1">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135328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AA69A-538E-4118-A995-C6826F6B99D4}" type="datetime1">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239563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2302E-CED4-47F5-9767-010AE6B81519}" type="datetime1">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137160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B32C53-5351-46AE-A129-39949B80EE3F}" type="datetime1">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399317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F0E8F5-5F43-45CF-8F2E-D4188525B5F4}" type="datetime1">
              <a:rPr lang="en-GB" smtClean="0"/>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99138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326A7-D8DB-40C0-83CD-DA3DC70765CC}" type="datetime1">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34949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EC4E80-902C-4A9E-95E8-679EFDFC7404}" type="datetime1">
              <a:rPr lang="en-GB" smtClean="0"/>
              <a:t>01/07/2022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24185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3F934-332B-4FA0-9CA6-510745A4FFAF}" type="datetime1">
              <a:rPr lang="en-GB" smtClean="0"/>
              <a:t>01/07/2022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67218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88369-D000-4535-A92D-1027407363DB}" type="datetime1">
              <a:rPr lang="en-GB" smtClean="0"/>
              <a:t>01/07/2022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315985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E82978-3EB9-4C2B-A71E-2EBDCDB0AFE3}" type="datetime1">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285105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2FE8B0-087D-433E-B036-5EBF60C83A4B}" type="datetime1">
              <a:rPr lang="en-GB" smtClean="0"/>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1AEFE-AE01-4D8B-B030-5804E0FA5A72}" type="slidenum">
              <a:rPr lang="en-GB" smtClean="0"/>
              <a:t>‹#›</a:t>
            </a:fld>
            <a:endParaRPr lang="en-GB"/>
          </a:p>
        </p:txBody>
      </p:sp>
    </p:spTree>
    <p:extLst>
      <p:ext uri="{BB962C8B-B14F-4D97-AF65-F5344CB8AC3E}">
        <p14:creationId xmlns:p14="http://schemas.microsoft.com/office/powerpoint/2010/main" val="277533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6DE06C3-A0FB-435D-B8D9-31B4B3A5B192}" type="datetime1">
              <a:rPr lang="en-GB" smtClean="0"/>
              <a:t>01/07/2022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741AEFE-AE01-4D8B-B030-5804E0FA5A72}" type="slidenum">
              <a:rPr lang="en-GB" smtClean="0"/>
              <a:t>‹#›</a:t>
            </a:fld>
            <a:endParaRPr lang="en-GB"/>
          </a:p>
        </p:txBody>
      </p:sp>
    </p:spTree>
    <p:extLst>
      <p:ext uri="{BB962C8B-B14F-4D97-AF65-F5344CB8AC3E}">
        <p14:creationId xmlns:p14="http://schemas.microsoft.com/office/powerpoint/2010/main" val="3861189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hyperlink" Target="https://designmuseum.org/" TargetMode="External"/><Relationship Id="rId7" Type="http://schemas.openxmlformats.org/officeDocument/2006/relationships/image" Target="../media/image5.emf"/><Relationship Id="rId2" Type="http://schemas.openxmlformats.org/officeDocument/2006/relationships/hyperlink" Target="https://www.wallpaper.com/"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jpe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hyperlink" Target="https://www.dezeen.com/" TargetMode="Externa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www.technologystudent.com/" TargetMode="External"/><Relationship Id="rId7" Type="http://schemas.openxmlformats.org/officeDocument/2006/relationships/image" Target="../media/image11.emf"/><Relationship Id="rId12" Type="http://schemas.openxmlformats.org/officeDocument/2006/relationships/image" Target="../media/image1.jpeg"/><Relationship Id="rId2" Type="http://schemas.openxmlformats.org/officeDocument/2006/relationships/hyperlink" Target="https://mocoloco.com/" TargetMode="Externa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hyperlink" Target="https://www.designweek.co.uk/" TargetMode="External"/><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E20DD2-F015-4E98-BFE2-24E78EB1D483}"/>
              </a:ext>
            </a:extLst>
          </p:cNvPr>
          <p:cNvGrpSpPr/>
          <p:nvPr/>
        </p:nvGrpSpPr>
        <p:grpSpPr>
          <a:xfrm>
            <a:off x="114299" y="5546197"/>
            <a:ext cx="6326940" cy="3537914"/>
            <a:chOff x="63499" y="5317597"/>
            <a:chExt cx="6326940" cy="3537914"/>
          </a:xfrm>
        </p:grpSpPr>
        <p:sp>
          <p:nvSpPr>
            <p:cNvPr id="4" name="Rectangle 3">
              <a:extLst>
                <a:ext uri="{FF2B5EF4-FFF2-40B4-BE49-F238E27FC236}">
                  <a16:creationId xmlns:a16="http://schemas.microsoft.com/office/drawing/2014/main" id="{15D76F68-075A-47B7-AEBC-777A471B8264}"/>
                </a:ext>
              </a:extLst>
            </p:cNvPr>
            <p:cNvSpPr/>
            <p:nvPr/>
          </p:nvSpPr>
          <p:spPr>
            <a:xfrm>
              <a:off x="63499" y="5317597"/>
              <a:ext cx="5019675" cy="2908300"/>
            </a:xfrm>
            <a:prstGeom prst="rect">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C53E7BA-391F-48BC-971C-2B8CB7651C0B}"/>
                </a:ext>
              </a:extLst>
            </p:cNvPr>
            <p:cNvSpPr/>
            <p:nvPr/>
          </p:nvSpPr>
          <p:spPr>
            <a:xfrm rot="19123602">
              <a:off x="3371057" y="7352618"/>
              <a:ext cx="3019382" cy="150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10F1CCC-30A9-44FB-A9FF-456E1E560CC1}"/>
              </a:ext>
            </a:extLst>
          </p:cNvPr>
          <p:cNvSpPr>
            <a:spLocks noGrp="1"/>
          </p:cNvSpPr>
          <p:nvPr>
            <p:ph type="ctrTitle"/>
          </p:nvPr>
        </p:nvSpPr>
        <p:spPr>
          <a:xfrm>
            <a:off x="282573" y="5788201"/>
            <a:ext cx="4432301" cy="1437746"/>
          </a:xfrm>
        </p:spPr>
        <p:txBody>
          <a:bodyPr/>
          <a:lstStyle/>
          <a:p>
            <a:pPr algn="l"/>
            <a:r>
              <a:rPr lang="en-GB" b="1" dirty="0">
                <a:solidFill>
                  <a:schemeClr val="bg1"/>
                </a:solidFill>
              </a:rPr>
              <a:t>Product Design</a:t>
            </a:r>
            <a:br>
              <a:rPr lang="en-GB" b="1" dirty="0">
                <a:solidFill>
                  <a:schemeClr val="bg1"/>
                </a:solidFill>
              </a:rPr>
            </a:br>
            <a:r>
              <a:rPr lang="en-GB" b="1" dirty="0">
                <a:solidFill>
                  <a:schemeClr val="bg1"/>
                </a:solidFill>
              </a:rPr>
              <a:t>A-Level</a:t>
            </a:r>
          </a:p>
        </p:txBody>
      </p:sp>
      <p:sp>
        <p:nvSpPr>
          <p:cNvPr id="3" name="Subtitle 2">
            <a:extLst>
              <a:ext uri="{FF2B5EF4-FFF2-40B4-BE49-F238E27FC236}">
                <a16:creationId xmlns:a16="http://schemas.microsoft.com/office/drawing/2014/main" id="{F199177B-9181-4C8B-9125-3C29443CA07F}"/>
              </a:ext>
            </a:extLst>
          </p:cNvPr>
          <p:cNvSpPr>
            <a:spLocks noGrp="1"/>
          </p:cNvSpPr>
          <p:nvPr>
            <p:ph type="subTitle" idx="1"/>
          </p:nvPr>
        </p:nvSpPr>
        <p:spPr>
          <a:xfrm>
            <a:off x="282573" y="7647694"/>
            <a:ext cx="4768850" cy="385056"/>
          </a:xfrm>
        </p:spPr>
        <p:txBody>
          <a:bodyPr/>
          <a:lstStyle/>
          <a:p>
            <a:pPr algn="l"/>
            <a:r>
              <a:rPr lang="en-GB" b="1" dirty="0">
                <a:solidFill>
                  <a:schemeClr val="bg1"/>
                </a:solidFill>
              </a:rPr>
              <a:t>Transition Pack</a:t>
            </a:r>
          </a:p>
        </p:txBody>
      </p:sp>
      <p:pic>
        <p:nvPicPr>
          <p:cNvPr id="7" name="Picture 4" descr="design technology small.jpeg">
            <a:extLst>
              <a:ext uri="{FF2B5EF4-FFF2-40B4-BE49-F238E27FC236}">
                <a16:creationId xmlns:a16="http://schemas.microsoft.com/office/drawing/2014/main" id="{9A1D6FB5-6D5B-4F5C-BB02-555B4A6F068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8823" y="7543571"/>
            <a:ext cx="1615424" cy="59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56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57380-93E2-4256-9B4B-67D80A28882B}"/>
              </a:ext>
            </a:extLst>
          </p:cNvPr>
          <p:cNvSpPr>
            <a:spLocks noGrp="1"/>
          </p:cNvSpPr>
          <p:nvPr>
            <p:ph idx="1"/>
          </p:nvPr>
        </p:nvSpPr>
        <p:spPr>
          <a:xfrm>
            <a:off x="471487" y="427214"/>
            <a:ext cx="5915025" cy="9199386"/>
          </a:xfrm>
          <a:ln w="38100"/>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NOTES</a:t>
            </a:r>
          </a:p>
          <a:p>
            <a:endParaRPr lang="en-GB" dirty="0"/>
          </a:p>
          <a:p>
            <a:pPr marL="0" indent="0">
              <a:buNone/>
            </a:pPr>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Teardrop 3">
            <a:extLst>
              <a:ext uri="{FF2B5EF4-FFF2-40B4-BE49-F238E27FC236}">
                <a16:creationId xmlns:a16="http://schemas.microsoft.com/office/drawing/2014/main" id="{33367904-B3B8-4BB2-B7B9-3841DFE3B8D2}"/>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220DCD3-8B18-4A42-AB5E-24665256B8AA}"/>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10</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151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a:extLst>
              <a:ext uri="{FF2B5EF4-FFF2-40B4-BE49-F238E27FC236}">
                <a16:creationId xmlns:a16="http://schemas.microsoft.com/office/drawing/2014/main" id="{832025CD-2C6B-4BA9-B192-98F27CF7C8AF}"/>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C0246C9-2EAB-4585-AFDF-FBB781DF5F83}"/>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cap="none" spc="0" dirty="0">
                <a:ln w="0"/>
                <a:solidFill>
                  <a:schemeClr val="bg1"/>
                </a:solidFill>
                <a:effectLst>
                  <a:outerShdw blurRad="38100" dist="19050" dir="2700000" algn="tl" rotWithShape="0">
                    <a:schemeClr val="dk1">
                      <a:alpha val="40000"/>
                    </a:schemeClr>
                  </a:outerShdw>
                </a:effectLst>
              </a:rPr>
              <a:t>2</a:t>
            </a:r>
          </a:p>
        </p:txBody>
      </p:sp>
      <p:sp>
        <p:nvSpPr>
          <p:cNvPr id="12" name="Rectangle 11">
            <a:extLst>
              <a:ext uri="{FF2B5EF4-FFF2-40B4-BE49-F238E27FC236}">
                <a16:creationId xmlns:a16="http://schemas.microsoft.com/office/drawing/2014/main" id="{7193D594-EB0D-43FE-AC6F-0AFCFA83C75B}"/>
              </a:ext>
            </a:extLst>
          </p:cNvPr>
          <p:cNvSpPr/>
          <p:nvPr/>
        </p:nvSpPr>
        <p:spPr>
          <a:xfrm>
            <a:off x="88900" y="135066"/>
            <a:ext cx="5664200" cy="1077218"/>
          </a:xfrm>
          <a:prstGeom prst="rect">
            <a:avLst/>
          </a:prstGeom>
        </p:spPr>
        <p:txBody>
          <a:bodyPr wrap="square">
            <a:spAutoFit/>
          </a:bodyPr>
          <a:lstStyle/>
          <a:p>
            <a:r>
              <a:rPr lang="en-GB" sz="3200" b="1" dirty="0">
                <a:solidFill>
                  <a:srgbClr val="262140"/>
                </a:solidFill>
                <a:latin typeface="CenturyGothic-Bold"/>
              </a:rPr>
              <a:t>COURSE INTRODUCTION</a:t>
            </a:r>
          </a:p>
          <a:p>
            <a:endParaRPr lang="en-GB" sz="3200" b="1" dirty="0">
              <a:solidFill>
                <a:srgbClr val="262140"/>
              </a:solidFill>
              <a:latin typeface="CenturyGothic-Bold"/>
            </a:endParaRPr>
          </a:p>
        </p:txBody>
      </p:sp>
      <p:sp>
        <p:nvSpPr>
          <p:cNvPr id="13" name="Rectangle 12">
            <a:extLst>
              <a:ext uri="{FF2B5EF4-FFF2-40B4-BE49-F238E27FC236}">
                <a16:creationId xmlns:a16="http://schemas.microsoft.com/office/drawing/2014/main" id="{32944929-F4CA-48B6-A9CA-35EC76682D11}"/>
              </a:ext>
            </a:extLst>
          </p:cNvPr>
          <p:cNvSpPr/>
          <p:nvPr/>
        </p:nvSpPr>
        <p:spPr>
          <a:xfrm>
            <a:off x="88900" y="4977178"/>
            <a:ext cx="2635786" cy="369332"/>
          </a:xfrm>
          <a:prstGeom prst="rect">
            <a:avLst/>
          </a:prstGeom>
        </p:spPr>
        <p:txBody>
          <a:bodyPr wrap="none">
            <a:spAutoFit/>
          </a:bodyPr>
          <a:lstStyle/>
          <a:p>
            <a:r>
              <a:rPr lang="en-GB" b="1" i="1" dirty="0">
                <a:solidFill>
                  <a:srgbClr val="262140"/>
                </a:solidFill>
                <a:latin typeface="CenturyGothic-Bold"/>
              </a:rPr>
              <a:t>Essential summer reading</a:t>
            </a:r>
            <a:endParaRPr lang="en-GB" i="1" dirty="0"/>
          </a:p>
        </p:txBody>
      </p:sp>
      <p:sp>
        <p:nvSpPr>
          <p:cNvPr id="14" name="Rectangle 13">
            <a:extLst>
              <a:ext uri="{FF2B5EF4-FFF2-40B4-BE49-F238E27FC236}">
                <a16:creationId xmlns:a16="http://schemas.microsoft.com/office/drawing/2014/main" id="{17A67D35-91EA-4A17-8DCB-5B300FFE5C72}"/>
              </a:ext>
            </a:extLst>
          </p:cNvPr>
          <p:cNvSpPr/>
          <p:nvPr/>
        </p:nvSpPr>
        <p:spPr>
          <a:xfrm>
            <a:off x="88900" y="5346510"/>
            <a:ext cx="3429000" cy="954107"/>
          </a:xfrm>
          <a:prstGeom prst="rect">
            <a:avLst/>
          </a:prstGeom>
        </p:spPr>
        <p:txBody>
          <a:bodyPr wrap="square">
            <a:spAutoFit/>
          </a:bodyPr>
          <a:lstStyle/>
          <a:p>
            <a:r>
              <a:rPr lang="en-GB" sz="1400" b="1" dirty="0">
                <a:solidFill>
                  <a:srgbClr val="DD5A00"/>
                </a:solidFill>
                <a:latin typeface="Open Sans" panose="020B0606030504020204" pitchFamily="34" charset="0"/>
              </a:rPr>
              <a:t>AQA AS/A-Level Design and Technology: Product Design</a:t>
            </a:r>
          </a:p>
          <a:p>
            <a:r>
              <a:rPr lang="en-GB" sz="1400" dirty="0">
                <a:solidFill>
                  <a:srgbClr val="DD5A00"/>
                </a:solidFill>
                <a:latin typeface="Open Sans" panose="020B0606030504020204" pitchFamily="34" charset="0"/>
              </a:rPr>
              <a:t>Will Potts, Julia Morrison, Ian Granger, Dave Sumpner.</a:t>
            </a:r>
          </a:p>
        </p:txBody>
      </p:sp>
      <p:sp>
        <p:nvSpPr>
          <p:cNvPr id="17" name="Rectangle 16">
            <a:extLst>
              <a:ext uri="{FF2B5EF4-FFF2-40B4-BE49-F238E27FC236}">
                <a16:creationId xmlns:a16="http://schemas.microsoft.com/office/drawing/2014/main" id="{8422A36A-7922-4C7A-9828-65F0F0BB2BED}"/>
              </a:ext>
            </a:extLst>
          </p:cNvPr>
          <p:cNvSpPr/>
          <p:nvPr/>
        </p:nvSpPr>
        <p:spPr>
          <a:xfrm>
            <a:off x="88900" y="1124961"/>
            <a:ext cx="6350000" cy="2862322"/>
          </a:xfrm>
          <a:prstGeom prst="rect">
            <a:avLst/>
          </a:prstGeom>
        </p:spPr>
        <p:txBody>
          <a:bodyPr wrap="square">
            <a:spAutoFit/>
          </a:bodyPr>
          <a:lstStyle/>
          <a:p>
            <a:r>
              <a:rPr lang="en-GB" b="1" dirty="0">
                <a:solidFill>
                  <a:srgbClr val="262140"/>
                </a:solidFill>
                <a:latin typeface="CenturyGothic-Bold"/>
              </a:rPr>
              <a:t>Throughout the course you will look at the physical and working</a:t>
            </a:r>
          </a:p>
          <a:p>
            <a:r>
              <a:rPr lang="en-GB" b="1" dirty="0">
                <a:solidFill>
                  <a:srgbClr val="262140"/>
                </a:solidFill>
                <a:latin typeface="CenturyGothic-Bold"/>
              </a:rPr>
              <a:t>properties of a wide range of materials and components so that you can develop an understanding of why they are used in different applications. You will also consider their manufacture, use and life span of a product. Through manufacturing and design you will identify safe working practices and understand the various processes that can apply to a product. You will then apply this knowledge to produce a physical prototype that communicates your research, design, practical work and</a:t>
            </a:r>
          </a:p>
          <a:p>
            <a:r>
              <a:rPr lang="en-GB" b="1" dirty="0">
                <a:solidFill>
                  <a:srgbClr val="262140"/>
                </a:solidFill>
                <a:latin typeface="CenturyGothic-Bold"/>
              </a:rPr>
              <a:t>evaluation to others.</a:t>
            </a:r>
            <a:endParaRPr lang="en-GB" dirty="0"/>
          </a:p>
        </p:txBody>
      </p:sp>
      <p:sp>
        <p:nvSpPr>
          <p:cNvPr id="19" name="Rectangle 18">
            <a:extLst>
              <a:ext uri="{FF2B5EF4-FFF2-40B4-BE49-F238E27FC236}">
                <a16:creationId xmlns:a16="http://schemas.microsoft.com/office/drawing/2014/main" id="{AA2CDEB8-2089-4C43-9CBB-6DF95DA5C5D7}"/>
              </a:ext>
            </a:extLst>
          </p:cNvPr>
          <p:cNvSpPr/>
          <p:nvPr/>
        </p:nvSpPr>
        <p:spPr>
          <a:xfrm>
            <a:off x="88900" y="6300617"/>
            <a:ext cx="3429000" cy="369332"/>
          </a:xfrm>
          <a:prstGeom prst="rect">
            <a:avLst/>
          </a:prstGeom>
        </p:spPr>
        <p:txBody>
          <a:bodyPr>
            <a:spAutoFit/>
          </a:bodyPr>
          <a:lstStyle/>
          <a:p>
            <a:r>
              <a:rPr lang="en-GB" dirty="0"/>
              <a:t>ISBN:	9781510414082</a:t>
            </a:r>
          </a:p>
        </p:txBody>
      </p:sp>
      <p:pic>
        <p:nvPicPr>
          <p:cNvPr id="20" name="Picture 19">
            <a:extLst>
              <a:ext uri="{FF2B5EF4-FFF2-40B4-BE49-F238E27FC236}">
                <a16:creationId xmlns:a16="http://schemas.microsoft.com/office/drawing/2014/main" id="{0FF03697-EA3A-4EBC-95BF-EDE9D94E503D}"/>
              </a:ext>
            </a:extLst>
          </p:cNvPr>
          <p:cNvPicPr>
            <a:picLocks noChangeAspect="1"/>
          </p:cNvPicPr>
          <p:nvPr/>
        </p:nvPicPr>
        <p:blipFill>
          <a:blip r:embed="rId2"/>
          <a:stretch>
            <a:fillRect/>
          </a:stretch>
        </p:blipFill>
        <p:spPr>
          <a:xfrm>
            <a:off x="4109634" y="4584233"/>
            <a:ext cx="2303866" cy="2984282"/>
          </a:xfrm>
          <a:prstGeom prst="rect">
            <a:avLst/>
          </a:prstGeom>
        </p:spPr>
      </p:pic>
      <p:pic>
        <p:nvPicPr>
          <p:cNvPr id="10" name="Picture 4" descr="design technology small.jpeg">
            <a:extLst>
              <a:ext uri="{FF2B5EF4-FFF2-40B4-BE49-F238E27FC236}">
                <a16:creationId xmlns:a16="http://schemas.microsoft.com/office/drawing/2014/main" id="{6B59F679-F539-4DB2-9A30-4159FDF27B5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7034" y="196096"/>
            <a:ext cx="1008466" cy="37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66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8A63A-F8E5-42CB-B61F-5624E2D5DFD3}"/>
              </a:ext>
            </a:extLst>
          </p:cNvPr>
          <p:cNvSpPr/>
          <p:nvPr/>
        </p:nvSpPr>
        <p:spPr>
          <a:xfrm>
            <a:off x="88900" y="88900"/>
            <a:ext cx="6807200" cy="8156079"/>
          </a:xfrm>
          <a:prstGeom prst="rect">
            <a:avLst/>
          </a:prstGeom>
        </p:spPr>
        <p:txBody>
          <a:bodyPr wrap="square">
            <a:spAutoFit/>
          </a:bodyPr>
          <a:lstStyle/>
          <a:p>
            <a:r>
              <a:rPr lang="en-GB" sz="2000" b="1" dirty="0">
                <a:solidFill>
                  <a:srgbClr val="262140"/>
                </a:solidFill>
                <a:latin typeface="CenturyGothic-Bold"/>
              </a:rPr>
              <a:t>Assessment overview of the NEA</a:t>
            </a:r>
          </a:p>
          <a:p>
            <a:endParaRPr lang="en-GB" sz="2000" b="1" dirty="0">
              <a:solidFill>
                <a:srgbClr val="262140"/>
              </a:solidFill>
              <a:latin typeface="CenturyGothic-Bold"/>
            </a:endParaRPr>
          </a:p>
          <a:p>
            <a:endParaRPr lang="en-GB" sz="2000" b="1" dirty="0">
              <a:solidFill>
                <a:srgbClr val="262140"/>
              </a:solidFill>
              <a:latin typeface="CenturyGothic-Bold"/>
            </a:endParaRPr>
          </a:p>
          <a:p>
            <a:r>
              <a:rPr lang="en-GB" sz="1600" dirty="0">
                <a:solidFill>
                  <a:srgbClr val="262140"/>
                </a:solidFill>
                <a:latin typeface="MicrosoftSansSerif"/>
              </a:rPr>
              <a:t>You will produce a substantial design, make and evaluate project which consists of a portfolio and a prototype. The assessment will be carried out under controlled conditions, as specified within the qualification's specification.</a:t>
            </a:r>
          </a:p>
          <a:p>
            <a:endParaRPr lang="en-GB" sz="1600" dirty="0">
              <a:solidFill>
                <a:srgbClr val="262140"/>
              </a:solidFill>
              <a:latin typeface="MicrosoftSansSerif"/>
            </a:endParaRPr>
          </a:p>
          <a:p>
            <a:r>
              <a:rPr lang="en-GB" sz="1600" dirty="0">
                <a:solidFill>
                  <a:srgbClr val="262140"/>
                </a:solidFill>
                <a:latin typeface="MicrosoftSansSerif"/>
              </a:rPr>
              <a:t>The final prototype must be produced under immediate guidance or supervision.</a:t>
            </a:r>
          </a:p>
          <a:p>
            <a:endParaRPr lang="en-GB" sz="1600" dirty="0">
              <a:solidFill>
                <a:srgbClr val="262140"/>
              </a:solidFill>
              <a:latin typeface="MicrosoftSansSerif"/>
            </a:endParaRPr>
          </a:p>
          <a:p>
            <a:r>
              <a:rPr lang="en-GB" sz="1600" dirty="0">
                <a:solidFill>
                  <a:srgbClr val="262140"/>
                </a:solidFill>
                <a:latin typeface="MicrosoftSansSerif"/>
              </a:rPr>
              <a:t>The portfolio will contain approximately 40 sides of A3 paper (or electronic equivalent) There are five parts to the assessment:</a:t>
            </a:r>
          </a:p>
          <a:p>
            <a:endParaRPr lang="en-GB" sz="1600" dirty="0">
              <a:solidFill>
                <a:srgbClr val="262140"/>
              </a:solidFill>
              <a:latin typeface="MicrosoftSansSerif"/>
            </a:endParaRPr>
          </a:p>
          <a:p>
            <a:r>
              <a:rPr lang="en-GB" sz="1600" b="1" dirty="0">
                <a:solidFill>
                  <a:srgbClr val="262140"/>
                </a:solidFill>
                <a:latin typeface="MicrosoftSansSerif"/>
              </a:rPr>
              <a:t>Section A:</a:t>
            </a:r>
            <a:r>
              <a:rPr lang="en-GB" sz="1600" dirty="0">
                <a:solidFill>
                  <a:srgbClr val="262140"/>
                </a:solidFill>
                <a:latin typeface="MicrosoftSansSerif"/>
              </a:rPr>
              <a:t> Overall 20 marks (Identifying and investigating design possibilities)</a:t>
            </a:r>
          </a:p>
          <a:p>
            <a:r>
              <a:rPr lang="en-GB" sz="1600" dirty="0">
                <a:solidFill>
                  <a:srgbClr val="262140"/>
                </a:solidFill>
                <a:latin typeface="MicrosoftSansSerif"/>
              </a:rPr>
              <a:t>Identification and investigation of a design possibility, investigation of client/end user needs, wants and values, research conclusions and practical primary research .</a:t>
            </a:r>
          </a:p>
          <a:p>
            <a:endParaRPr lang="en-GB" sz="1600" dirty="0">
              <a:solidFill>
                <a:srgbClr val="262140"/>
              </a:solidFill>
              <a:latin typeface="MicrosoftSansSerif"/>
            </a:endParaRPr>
          </a:p>
          <a:p>
            <a:r>
              <a:rPr lang="en-GB" sz="1600" dirty="0">
                <a:solidFill>
                  <a:srgbClr val="262140"/>
                </a:solidFill>
                <a:latin typeface="MicrosoftSansSerif"/>
              </a:rPr>
              <a:t>Section B: Overall 10 marks (Design Brief &amp; Specification )</a:t>
            </a:r>
          </a:p>
          <a:p>
            <a:r>
              <a:rPr lang="en-GB" sz="1600" dirty="0">
                <a:solidFill>
                  <a:srgbClr val="262140"/>
                </a:solidFill>
                <a:latin typeface="MicrosoftSansSerif"/>
              </a:rPr>
              <a:t>Identification and evidence of a clearly written Brief and Specification linking to</a:t>
            </a:r>
          </a:p>
          <a:p>
            <a:r>
              <a:rPr lang="en-GB" sz="1600" dirty="0">
                <a:solidFill>
                  <a:srgbClr val="262140"/>
                </a:solidFill>
                <a:latin typeface="MicrosoftSansSerif"/>
              </a:rPr>
              <a:t>previous research.</a:t>
            </a:r>
          </a:p>
          <a:p>
            <a:endParaRPr lang="en-GB" sz="1600" dirty="0">
              <a:solidFill>
                <a:srgbClr val="262140"/>
              </a:solidFill>
              <a:latin typeface="MicrosoftSansSerif"/>
            </a:endParaRPr>
          </a:p>
          <a:p>
            <a:r>
              <a:rPr lang="en-GB" sz="1600" b="1" dirty="0">
                <a:solidFill>
                  <a:srgbClr val="262140"/>
                </a:solidFill>
                <a:latin typeface="MicrosoftSansSerif"/>
              </a:rPr>
              <a:t>Section C: </a:t>
            </a:r>
            <a:r>
              <a:rPr lang="en-GB" sz="1600" dirty="0">
                <a:solidFill>
                  <a:srgbClr val="262140"/>
                </a:solidFill>
                <a:latin typeface="MicrosoftSansSerif"/>
              </a:rPr>
              <a:t>Overall 25 marks (Development of Design Proposals)</a:t>
            </a:r>
          </a:p>
          <a:p>
            <a:r>
              <a:rPr lang="en-GB" sz="1600" dirty="0">
                <a:solidFill>
                  <a:srgbClr val="262140"/>
                </a:solidFill>
                <a:latin typeface="MicrosoftSansSerif"/>
              </a:rPr>
              <a:t>Design ideas, development of design idea, final design solution, review of</a:t>
            </a:r>
          </a:p>
          <a:p>
            <a:r>
              <a:rPr lang="en-GB" sz="1600" dirty="0">
                <a:solidFill>
                  <a:srgbClr val="262140"/>
                </a:solidFill>
                <a:latin typeface="MicrosoftSansSerif"/>
              </a:rPr>
              <a:t>development and final design and communication of design ideas.</a:t>
            </a:r>
          </a:p>
          <a:p>
            <a:endParaRPr lang="en-GB" sz="1600" dirty="0">
              <a:solidFill>
                <a:srgbClr val="262140"/>
              </a:solidFill>
              <a:latin typeface="MicrosoftSansSerif"/>
            </a:endParaRPr>
          </a:p>
          <a:p>
            <a:r>
              <a:rPr lang="en-GB" sz="1600" b="1" dirty="0">
                <a:solidFill>
                  <a:srgbClr val="262140"/>
                </a:solidFill>
                <a:latin typeface="MicrosoftSansSerif"/>
              </a:rPr>
              <a:t>Section D: </a:t>
            </a:r>
            <a:r>
              <a:rPr lang="en-GB" sz="1600" dirty="0">
                <a:solidFill>
                  <a:srgbClr val="262140"/>
                </a:solidFill>
                <a:latin typeface="MicrosoftSansSerif"/>
              </a:rPr>
              <a:t>Overall 25 marks (Developing design Prototypes)</a:t>
            </a:r>
          </a:p>
          <a:p>
            <a:r>
              <a:rPr lang="en-GB" sz="1600" dirty="0">
                <a:solidFill>
                  <a:srgbClr val="262140"/>
                </a:solidFill>
                <a:latin typeface="MicrosoftSansSerif"/>
              </a:rPr>
              <a:t>Design, manufacture and realisation of a final prototype, including tools and</a:t>
            </a:r>
          </a:p>
          <a:p>
            <a:r>
              <a:rPr lang="en-GB" sz="1600" dirty="0">
                <a:solidFill>
                  <a:srgbClr val="262140"/>
                </a:solidFill>
                <a:latin typeface="MicrosoftSansSerif"/>
              </a:rPr>
              <a:t>equipment and quality and accuracy.</a:t>
            </a:r>
          </a:p>
          <a:p>
            <a:endParaRPr lang="en-GB" sz="1600" dirty="0">
              <a:solidFill>
                <a:srgbClr val="262140"/>
              </a:solidFill>
              <a:latin typeface="MicrosoftSansSerif"/>
            </a:endParaRPr>
          </a:p>
          <a:p>
            <a:r>
              <a:rPr lang="en-GB" sz="1600" b="1" dirty="0">
                <a:solidFill>
                  <a:srgbClr val="262140"/>
                </a:solidFill>
                <a:latin typeface="MicrosoftSansSerif"/>
              </a:rPr>
              <a:t>Section E: </a:t>
            </a:r>
            <a:r>
              <a:rPr lang="en-GB" sz="1600" dirty="0">
                <a:solidFill>
                  <a:srgbClr val="262140"/>
                </a:solidFill>
                <a:latin typeface="MicrosoftSansSerif"/>
              </a:rPr>
              <a:t>Overall 20 marks (Analysing and Evaluating)</a:t>
            </a:r>
          </a:p>
          <a:p>
            <a:r>
              <a:rPr lang="en-GB" sz="1600" dirty="0">
                <a:solidFill>
                  <a:srgbClr val="262140"/>
                </a:solidFill>
                <a:latin typeface="MicrosoftSansSerif"/>
              </a:rPr>
              <a:t>Testing and evaluation.</a:t>
            </a:r>
            <a:endParaRPr lang="en-GB" sz="1600" dirty="0"/>
          </a:p>
        </p:txBody>
      </p:sp>
      <p:sp>
        <p:nvSpPr>
          <p:cNvPr id="5" name="Teardrop 4">
            <a:extLst>
              <a:ext uri="{FF2B5EF4-FFF2-40B4-BE49-F238E27FC236}">
                <a16:creationId xmlns:a16="http://schemas.microsoft.com/office/drawing/2014/main" id="{832025CD-2C6B-4BA9-B192-98F27CF7C8AF}"/>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C0246C9-2EAB-4585-AFDF-FBB781DF5F83}"/>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3</a:t>
            </a:r>
            <a:endParaRPr lang="en-US" sz="3200" b="1" cap="none" spc="0" dirty="0">
              <a:ln w="0"/>
              <a:solidFill>
                <a:schemeClr val="bg1"/>
              </a:solidFill>
              <a:effectLst>
                <a:outerShdw blurRad="38100" dist="19050" dir="2700000" algn="tl" rotWithShape="0">
                  <a:schemeClr val="dk1">
                    <a:alpha val="40000"/>
                  </a:schemeClr>
                </a:outerShdw>
              </a:effectLst>
            </a:endParaRPr>
          </a:p>
        </p:txBody>
      </p:sp>
      <p:pic>
        <p:nvPicPr>
          <p:cNvPr id="6" name="Picture 4" descr="design technology small.jpeg">
            <a:extLst>
              <a:ext uri="{FF2B5EF4-FFF2-40B4-BE49-F238E27FC236}">
                <a16:creationId xmlns:a16="http://schemas.microsoft.com/office/drawing/2014/main" id="{F0F0B52B-52C7-4353-913E-B5342B1C802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7034" y="196096"/>
            <a:ext cx="1008466" cy="37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1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a:extLst>
              <a:ext uri="{FF2B5EF4-FFF2-40B4-BE49-F238E27FC236}">
                <a16:creationId xmlns:a16="http://schemas.microsoft.com/office/drawing/2014/main" id="{832025CD-2C6B-4BA9-B192-98F27CF7C8AF}"/>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C0246C9-2EAB-4585-AFDF-FBB781DF5F83}"/>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4</a:t>
            </a:r>
            <a:endParaRPr lang="en-US" sz="3200" b="1" cap="none" spc="0" dirty="0">
              <a:ln w="0"/>
              <a:solidFill>
                <a:schemeClr val="bg1"/>
              </a:solidFill>
              <a:effectLst>
                <a:outerShdw blurRad="38100" dist="19050" dir="2700000" algn="tl" rotWithShape="0">
                  <a:schemeClr val="dk1">
                    <a:alpha val="40000"/>
                  </a:schemeClr>
                </a:outerShdw>
              </a:effectLst>
            </a:endParaRPr>
          </a:p>
        </p:txBody>
      </p:sp>
      <p:graphicFrame>
        <p:nvGraphicFramePr>
          <p:cNvPr id="3" name="Table 2">
            <a:extLst>
              <a:ext uri="{FF2B5EF4-FFF2-40B4-BE49-F238E27FC236}">
                <a16:creationId xmlns:a16="http://schemas.microsoft.com/office/drawing/2014/main" id="{2907CA50-43DE-457D-AB32-03D611BD8815}"/>
              </a:ext>
            </a:extLst>
          </p:cNvPr>
          <p:cNvGraphicFramePr>
            <a:graphicFrameLocks noGrp="1"/>
          </p:cNvGraphicFramePr>
          <p:nvPr>
            <p:extLst>
              <p:ext uri="{D42A27DB-BD31-4B8C-83A1-F6EECF244321}">
                <p14:modId xmlns:p14="http://schemas.microsoft.com/office/powerpoint/2010/main" val="2153425767"/>
              </p:ext>
            </p:extLst>
          </p:nvPr>
        </p:nvGraphicFramePr>
        <p:xfrm>
          <a:off x="266700" y="1100958"/>
          <a:ext cx="6337299" cy="8503920"/>
        </p:xfrm>
        <a:graphic>
          <a:graphicData uri="http://schemas.openxmlformats.org/drawingml/2006/table">
            <a:tbl>
              <a:tblPr firstRow="1" bandRow="1">
                <a:tableStyleId>{5940675A-B579-460E-94D1-54222C63F5DA}</a:tableStyleId>
              </a:tblPr>
              <a:tblGrid>
                <a:gridCol w="2112433">
                  <a:extLst>
                    <a:ext uri="{9D8B030D-6E8A-4147-A177-3AD203B41FA5}">
                      <a16:colId xmlns:a16="http://schemas.microsoft.com/office/drawing/2014/main" val="1632391064"/>
                    </a:ext>
                  </a:extLst>
                </a:gridCol>
                <a:gridCol w="2112433">
                  <a:extLst>
                    <a:ext uri="{9D8B030D-6E8A-4147-A177-3AD203B41FA5}">
                      <a16:colId xmlns:a16="http://schemas.microsoft.com/office/drawing/2014/main" val="3297070793"/>
                    </a:ext>
                  </a:extLst>
                </a:gridCol>
                <a:gridCol w="2112433">
                  <a:extLst>
                    <a:ext uri="{9D8B030D-6E8A-4147-A177-3AD203B41FA5}">
                      <a16:colId xmlns:a16="http://schemas.microsoft.com/office/drawing/2014/main" val="3309700782"/>
                    </a:ext>
                  </a:extLst>
                </a:gridCol>
              </a:tblGrid>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App, Magazine and website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Website: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hlinkClick r:id="rId2"/>
                        </a:rPr>
                        <a:t>https://www.wallpaper.com/</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Wallpaper Case Studies -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Wallpaper* magazine is the world's number one global design publication, championing the best in art, architecture, interiors, fashion and contemporary lifestyle. This is an awesome tool that enables you to quickly pick a topic and flick through many a creative design with instant access to information about the design and the designer. Quick inspiration tool! 	</a:t>
                      </a:r>
                    </a:p>
                  </a:txBody>
                  <a:tcPr/>
                </a:tc>
                <a:extLst>
                  <a:ext uri="{0D108BD9-81ED-4DB2-BD59-A6C34878D82A}">
                    <a16:rowId xmlns:a16="http://schemas.microsoft.com/office/drawing/2014/main" val="3252489273"/>
                  </a:ext>
                </a:extLst>
              </a:tr>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website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hlinkClick r:id="rId3"/>
                        </a:rPr>
                        <a:t>https://designmuseum.org/</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b="1" i="0" u="none" strike="noStrike" baseline="0" dirty="0">
                          <a:solidFill>
                            <a:srgbClr val="000000"/>
                          </a:solidFill>
                          <a:latin typeface="Arial" panose="020B0604020202020204" pitchFamily="34" charset="0"/>
                          <a:cs typeface="Arial" panose="020B0604020202020204" pitchFamily="34" charset="0"/>
                        </a:rPr>
                        <a:t>The Design Museum Collection </a:t>
                      </a:r>
                      <a:r>
                        <a:rPr lang="en-GB" sz="1200" b="0" i="0" u="none" strike="noStrike" baseline="0" dirty="0">
                          <a:solidFill>
                            <a:srgbClr val="000000"/>
                          </a:solidFill>
                          <a:latin typeface="Arial" panose="020B0604020202020204" pitchFamily="34" charset="0"/>
                          <a:cs typeface="Arial" panose="020B0604020202020204" pitchFamily="34" charset="0"/>
                        </a:rPr>
                        <a:t>- Presents remarkable objects from London’s Design Museum; these key pieces from the collection are explored through film, audio, text and photographs. Search options include: time, material, colour, location, manufacturer and designer. Classic pieces include: the </a:t>
                      </a:r>
                      <a:r>
                        <a:rPr lang="en-GB" sz="1200" b="0" i="0" u="none" strike="noStrike" baseline="0" dirty="0" err="1">
                          <a:solidFill>
                            <a:srgbClr val="000000"/>
                          </a:solidFill>
                          <a:latin typeface="Arial" panose="020B0604020202020204" pitchFamily="34" charset="0"/>
                          <a:cs typeface="Arial" panose="020B0604020202020204" pitchFamily="34" charset="0"/>
                        </a:rPr>
                        <a:t>Anglepoise</a:t>
                      </a:r>
                      <a:r>
                        <a:rPr lang="en-GB" sz="1200" b="0" i="0" u="none" strike="noStrike" baseline="0" dirty="0">
                          <a:solidFill>
                            <a:srgbClr val="000000"/>
                          </a:solidFill>
                          <a:latin typeface="Arial" panose="020B0604020202020204" pitchFamily="34" charset="0"/>
                          <a:cs typeface="Arial" panose="020B0604020202020204" pitchFamily="34" charset="0"/>
                        </a:rPr>
                        <a:t> lamp, the Dyson vacuum. 	</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096410"/>
                  </a:ext>
                </a:extLst>
              </a:tr>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Website </a:t>
                      </a:r>
                      <a:r>
                        <a:rPr lang="en-GB" sz="1200" b="1" i="1" u="none" strike="noStrike" kern="1200" baseline="0" dirty="0">
                          <a:solidFill>
                            <a:schemeClr val="tx1"/>
                          </a:solidFill>
                          <a:latin typeface="Arial" panose="020B0604020202020204" pitchFamily="34" charset="0"/>
                          <a:ea typeface="+mn-ea"/>
                          <a:cs typeface="Arial" panose="020B0604020202020204" pitchFamily="34" charset="0"/>
                          <a:hlinkClick r:id="rId4"/>
                        </a:rPr>
                        <a:t>https://www.dezeen.com</a:t>
                      </a:r>
                      <a:endParaRPr lang="en-GB" sz="1200" b="1" i="1"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a:tc>
                <a:tc>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b="1" i="0" u="none" strike="noStrike" baseline="0" dirty="0" err="1">
                          <a:solidFill>
                            <a:srgbClr val="000000"/>
                          </a:solidFill>
                          <a:latin typeface="Arial" panose="020B0604020202020204" pitchFamily="34" charset="0"/>
                          <a:cs typeface="Arial" panose="020B0604020202020204" pitchFamily="34" charset="0"/>
                        </a:rPr>
                        <a:t>Dezeen</a:t>
                      </a:r>
                      <a:r>
                        <a:rPr lang="en-GB" sz="1200" b="1" i="0" u="none" strike="noStrike" baseline="0" dirty="0">
                          <a:solidFill>
                            <a:srgbClr val="000000"/>
                          </a:solidFill>
                          <a:latin typeface="Arial" panose="020B0604020202020204" pitchFamily="34" charset="0"/>
                          <a:cs typeface="Arial" panose="020B0604020202020204" pitchFamily="34" charset="0"/>
                        </a:rPr>
                        <a:t> - </a:t>
                      </a:r>
                      <a:r>
                        <a:rPr lang="en-GB" sz="1200" b="0" i="0" u="none" strike="noStrike" baseline="0" dirty="0">
                          <a:solidFill>
                            <a:srgbClr val="000000"/>
                          </a:solidFill>
                          <a:latin typeface="Arial" panose="020B0604020202020204" pitchFamily="34" charset="0"/>
                          <a:cs typeface="Arial" panose="020B0604020202020204" pitchFamily="34" charset="0"/>
                        </a:rPr>
                        <a:t>The world's most influential architecture, interiors and design magazine, packed full of video’s and interviews with designers who deal with current issues. This helps with listening, reading and evaluating relevant and current product design. 	</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933863"/>
                  </a:ext>
                </a:extLst>
              </a:tr>
            </a:tbl>
          </a:graphicData>
        </a:graphic>
      </p:graphicFrame>
      <p:sp>
        <p:nvSpPr>
          <p:cNvPr id="8" name="Rectangle 7">
            <a:extLst>
              <a:ext uri="{FF2B5EF4-FFF2-40B4-BE49-F238E27FC236}">
                <a16:creationId xmlns:a16="http://schemas.microsoft.com/office/drawing/2014/main" id="{D58A8787-C8D0-4C11-BBCD-B12565F66336}"/>
              </a:ext>
            </a:extLst>
          </p:cNvPr>
          <p:cNvSpPr/>
          <p:nvPr/>
        </p:nvSpPr>
        <p:spPr>
          <a:xfrm>
            <a:off x="253999" y="350509"/>
            <a:ext cx="6350000" cy="646331"/>
          </a:xfrm>
          <a:prstGeom prst="rect">
            <a:avLst/>
          </a:prstGeom>
        </p:spPr>
        <p:txBody>
          <a:bodyPr wrap="square">
            <a:spAutoFit/>
          </a:bodyPr>
          <a:lstStyle/>
          <a:p>
            <a:pPr algn="ctr"/>
            <a:r>
              <a:rPr lang="en-GB" b="1" dirty="0">
                <a:solidFill>
                  <a:srgbClr val="000000"/>
                </a:solidFill>
                <a:latin typeface="Arial" panose="020B0604020202020204" pitchFamily="34" charset="0"/>
              </a:rPr>
              <a:t>A Level Product Design</a:t>
            </a:r>
            <a:endParaRPr lang="en-GB" dirty="0">
              <a:solidFill>
                <a:srgbClr val="000000"/>
              </a:solidFill>
              <a:latin typeface="Arial" panose="020B0604020202020204" pitchFamily="34" charset="0"/>
            </a:endParaRPr>
          </a:p>
          <a:p>
            <a:pPr algn="ctr"/>
            <a:r>
              <a:rPr lang="en-GB" b="1" dirty="0">
                <a:solidFill>
                  <a:srgbClr val="000000"/>
                </a:solidFill>
                <a:latin typeface="Arial" panose="020B0604020202020204" pitchFamily="34" charset="0"/>
              </a:rPr>
              <a:t>Useful Resources </a:t>
            </a:r>
            <a:endParaRPr lang="en-GB" dirty="0"/>
          </a:p>
        </p:txBody>
      </p:sp>
      <p:pic>
        <p:nvPicPr>
          <p:cNvPr id="7" name="Picture 6">
            <a:extLst>
              <a:ext uri="{FF2B5EF4-FFF2-40B4-BE49-F238E27FC236}">
                <a16:creationId xmlns:a16="http://schemas.microsoft.com/office/drawing/2014/main" id="{D1471004-B82C-4D43-8938-770FD5C7EE0B}"/>
              </a:ext>
            </a:extLst>
          </p:cNvPr>
          <p:cNvPicPr>
            <a:picLocks noChangeAspect="1"/>
          </p:cNvPicPr>
          <p:nvPr/>
        </p:nvPicPr>
        <p:blipFill>
          <a:blip r:embed="rId5"/>
          <a:stretch>
            <a:fillRect/>
          </a:stretch>
        </p:blipFill>
        <p:spPr>
          <a:xfrm>
            <a:off x="486735" y="1173942"/>
            <a:ext cx="1702918" cy="1712594"/>
          </a:xfrm>
          <a:prstGeom prst="rect">
            <a:avLst/>
          </a:prstGeom>
        </p:spPr>
      </p:pic>
      <p:pic>
        <p:nvPicPr>
          <p:cNvPr id="9" name="Picture 8">
            <a:extLst>
              <a:ext uri="{FF2B5EF4-FFF2-40B4-BE49-F238E27FC236}">
                <a16:creationId xmlns:a16="http://schemas.microsoft.com/office/drawing/2014/main" id="{4D7FEB36-690E-4B46-A33A-7C8964ACA1CE}"/>
              </a:ext>
            </a:extLst>
          </p:cNvPr>
          <p:cNvPicPr>
            <a:picLocks noChangeAspect="1"/>
          </p:cNvPicPr>
          <p:nvPr/>
        </p:nvPicPr>
        <p:blipFill rotWithShape="1">
          <a:blip r:embed="rId6"/>
          <a:srcRect l="1482" t="15972" r="30555" b="5787"/>
          <a:stretch/>
        </p:blipFill>
        <p:spPr>
          <a:xfrm>
            <a:off x="2495088" y="1265540"/>
            <a:ext cx="1859533" cy="1712594"/>
          </a:xfrm>
          <a:prstGeom prst="rect">
            <a:avLst/>
          </a:prstGeom>
        </p:spPr>
      </p:pic>
      <p:pic>
        <p:nvPicPr>
          <p:cNvPr id="10" name="Picture 9">
            <a:extLst>
              <a:ext uri="{FF2B5EF4-FFF2-40B4-BE49-F238E27FC236}">
                <a16:creationId xmlns:a16="http://schemas.microsoft.com/office/drawing/2014/main" id="{59728F03-3A00-4C3A-98F4-EBEA3327E1E1}"/>
              </a:ext>
            </a:extLst>
          </p:cNvPr>
          <p:cNvPicPr>
            <a:picLocks noChangeAspect="1"/>
          </p:cNvPicPr>
          <p:nvPr/>
        </p:nvPicPr>
        <p:blipFill>
          <a:blip r:embed="rId7"/>
          <a:stretch>
            <a:fillRect/>
          </a:stretch>
        </p:blipFill>
        <p:spPr>
          <a:xfrm>
            <a:off x="486735" y="4311207"/>
            <a:ext cx="1396736" cy="1194986"/>
          </a:xfrm>
          <a:prstGeom prst="rect">
            <a:avLst/>
          </a:prstGeom>
        </p:spPr>
      </p:pic>
      <p:pic>
        <p:nvPicPr>
          <p:cNvPr id="12" name="Picture 11">
            <a:extLst>
              <a:ext uri="{FF2B5EF4-FFF2-40B4-BE49-F238E27FC236}">
                <a16:creationId xmlns:a16="http://schemas.microsoft.com/office/drawing/2014/main" id="{7DB0451D-C16D-45BB-9C33-4EA9E88AD31E}"/>
              </a:ext>
            </a:extLst>
          </p:cNvPr>
          <p:cNvPicPr>
            <a:picLocks noChangeAspect="1"/>
          </p:cNvPicPr>
          <p:nvPr/>
        </p:nvPicPr>
        <p:blipFill>
          <a:blip r:embed="rId8"/>
          <a:stretch>
            <a:fillRect/>
          </a:stretch>
        </p:blipFill>
        <p:spPr>
          <a:xfrm>
            <a:off x="2495088" y="4390259"/>
            <a:ext cx="1863677" cy="1386206"/>
          </a:xfrm>
          <a:prstGeom prst="rect">
            <a:avLst/>
          </a:prstGeom>
        </p:spPr>
      </p:pic>
      <p:pic>
        <p:nvPicPr>
          <p:cNvPr id="13" name="Picture 12">
            <a:extLst>
              <a:ext uri="{FF2B5EF4-FFF2-40B4-BE49-F238E27FC236}">
                <a16:creationId xmlns:a16="http://schemas.microsoft.com/office/drawing/2014/main" id="{9599B4B2-9476-4BA3-82D6-DDFFD7FD37C2}"/>
              </a:ext>
            </a:extLst>
          </p:cNvPr>
          <p:cNvPicPr>
            <a:picLocks noChangeAspect="1"/>
          </p:cNvPicPr>
          <p:nvPr/>
        </p:nvPicPr>
        <p:blipFill>
          <a:blip r:embed="rId9"/>
          <a:stretch>
            <a:fillRect/>
          </a:stretch>
        </p:blipFill>
        <p:spPr>
          <a:xfrm>
            <a:off x="493776" y="7149103"/>
            <a:ext cx="1688836" cy="1676942"/>
          </a:xfrm>
          <a:prstGeom prst="rect">
            <a:avLst/>
          </a:prstGeom>
        </p:spPr>
      </p:pic>
      <p:pic>
        <p:nvPicPr>
          <p:cNvPr id="14" name="Picture 13">
            <a:extLst>
              <a:ext uri="{FF2B5EF4-FFF2-40B4-BE49-F238E27FC236}">
                <a16:creationId xmlns:a16="http://schemas.microsoft.com/office/drawing/2014/main" id="{4B965F4E-154A-41F5-8418-12E6A3D20E90}"/>
              </a:ext>
            </a:extLst>
          </p:cNvPr>
          <p:cNvPicPr>
            <a:picLocks noChangeAspect="1"/>
          </p:cNvPicPr>
          <p:nvPr/>
        </p:nvPicPr>
        <p:blipFill>
          <a:blip r:embed="rId10"/>
          <a:stretch>
            <a:fillRect/>
          </a:stretch>
        </p:blipFill>
        <p:spPr>
          <a:xfrm>
            <a:off x="2457153" y="7149103"/>
            <a:ext cx="1956391" cy="2115879"/>
          </a:xfrm>
          <a:prstGeom prst="rect">
            <a:avLst/>
          </a:prstGeom>
        </p:spPr>
      </p:pic>
      <p:pic>
        <p:nvPicPr>
          <p:cNvPr id="15" name="Picture 4" descr="design technology small.jpeg">
            <a:extLst>
              <a:ext uri="{FF2B5EF4-FFF2-40B4-BE49-F238E27FC236}">
                <a16:creationId xmlns:a16="http://schemas.microsoft.com/office/drawing/2014/main" id="{40AB05E8-35F0-4F35-AB31-956A9737F7AC}"/>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7034" y="196096"/>
            <a:ext cx="1008466" cy="37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7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a:extLst>
              <a:ext uri="{FF2B5EF4-FFF2-40B4-BE49-F238E27FC236}">
                <a16:creationId xmlns:a16="http://schemas.microsoft.com/office/drawing/2014/main" id="{832025CD-2C6B-4BA9-B192-98F27CF7C8AF}"/>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C0246C9-2EAB-4585-AFDF-FBB781DF5F83}"/>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cap="none" spc="0" dirty="0">
                <a:ln w="0"/>
                <a:solidFill>
                  <a:schemeClr val="bg1"/>
                </a:solidFill>
                <a:effectLst>
                  <a:outerShdw blurRad="38100" dist="19050" dir="2700000" algn="tl" rotWithShape="0">
                    <a:schemeClr val="dk1">
                      <a:alpha val="40000"/>
                    </a:schemeClr>
                  </a:outerShdw>
                </a:effectLst>
              </a:rPr>
              <a:t>5</a:t>
            </a:r>
          </a:p>
        </p:txBody>
      </p:sp>
      <p:graphicFrame>
        <p:nvGraphicFramePr>
          <p:cNvPr id="3" name="Table 2">
            <a:extLst>
              <a:ext uri="{FF2B5EF4-FFF2-40B4-BE49-F238E27FC236}">
                <a16:creationId xmlns:a16="http://schemas.microsoft.com/office/drawing/2014/main" id="{2907CA50-43DE-457D-AB32-03D611BD8815}"/>
              </a:ext>
            </a:extLst>
          </p:cNvPr>
          <p:cNvGraphicFramePr>
            <a:graphicFrameLocks noGrp="1"/>
          </p:cNvGraphicFramePr>
          <p:nvPr>
            <p:extLst>
              <p:ext uri="{D42A27DB-BD31-4B8C-83A1-F6EECF244321}">
                <p14:modId xmlns:p14="http://schemas.microsoft.com/office/powerpoint/2010/main" val="2577718705"/>
              </p:ext>
            </p:extLst>
          </p:nvPr>
        </p:nvGraphicFramePr>
        <p:xfrm>
          <a:off x="260350" y="939800"/>
          <a:ext cx="6337299" cy="8778240"/>
        </p:xfrm>
        <a:graphic>
          <a:graphicData uri="http://schemas.openxmlformats.org/drawingml/2006/table">
            <a:tbl>
              <a:tblPr firstRow="1" bandRow="1">
                <a:tableStyleId>{5940675A-B579-460E-94D1-54222C63F5DA}</a:tableStyleId>
              </a:tblPr>
              <a:tblGrid>
                <a:gridCol w="2112433">
                  <a:extLst>
                    <a:ext uri="{9D8B030D-6E8A-4147-A177-3AD203B41FA5}">
                      <a16:colId xmlns:a16="http://schemas.microsoft.com/office/drawing/2014/main" val="1632391064"/>
                    </a:ext>
                  </a:extLst>
                </a:gridCol>
                <a:gridCol w="2112433">
                  <a:extLst>
                    <a:ext uri="{9D8B030D-6E8A-4147-A177-3AD203B41FA5}">
                      <a16:colId xmlns:a16="http://schemas.microsoft.com/office/drawing/2014/main" val="3297070793"/>
                    </a:ext>
                  </a:extLst>
                </a:gridCol>
                <a:gridCol w="2112433">
                  <a:extLst>
                    <a:ext uri="{9D8B030D-6E8A-4147-A177-3AD203B41FA5}">
                      <a16:colId xmlns:a16="http://schemas.microsoft.com/office/drawing/2014/main" val="3309700782"/>
                    </a:ext>
                  </a:extLst>
                </a:gridCol>
              </a:tblGrid>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Website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hlinkClick r:id="rId2"/>
                        </a:rPr>
                        <a:t>https://mocoloco.com/</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GB" sz="1200" b="1" i="0" u="none" strike="noStrike" baseline="0" dirty="0" err="1">
                          <a:solidFill>
                            <a:srgbClr val="000000"/>
                          </a:solidFill>
                          <a:latin typeface="Arial" panose="020B0604020202020204" pitchFamily="34" charset="0"/>
                          <a:cs typeface="Arial" panose="020B0604020202020204" pitchFamily="34" charset="0"/>
                        </a:rPr>
                        <a:t>MoCoLoco</a:t>
                      </a:r>
                      <a:r>
                        <a:rPr lang="en-GB" sz="1200" b="0" i="0" u="none" strike="noStrike" baseline="0" dirty="0">
                          <a:solidFill>
                            <a:srgbClr val="000000"/>
                          </a:solidFill>
                          <a:latin typeface="Arial" panose="020B0604020202020204" pitchFamily="34" charset="0"/>
                          <a:cs typeface="Arial" panose="020B0604020202020204" pitchFamily="34" charset="0"/>
                        </a:rPr>
                        <a:t> - is a web magazine dedicated to everything related to modern contemporary design and architecture.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52489273"/>
                  </a:ext>
                </a:extLst>
              </a:tr>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Website: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hlinkClick r:id="rId3"/>
                        </a:rPr>
                        <a:t>https://www.technologystudent.com</a:t>
                      </a:r>
                      <a:endParaRPr lang="en-GB" sz="1200" b="1" i="1"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Technology Student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 website with lots of free specific DT technical information. 	</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096410"/>
                  </a:ext>
                </a:extLst>
              </a:tr>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Product Design App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(cost £0.99) </a:t>
                      </a: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a:tc>
                <a:tc>
                  <a:txBody>
                    <a:bodyPr/>
                    <a:lstStyle/>
                    <a:p>
                      <a:endParaRPr lang="en-GB" sz="12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The application includes information and revision quizzes for Product Design as well as general guidance for coursework and controlled assessment tasks. 	</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933863"/>
                  </a:ext>
                </a:extLst>
              </a:tr>
              <a:tr h="869950">
                <a:tc>
                  <a:txBody>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Design Week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hlinkClick r:id="rId4"/>
                        </a:rPr>
                        <a:t>https://www.designweek.co.uk</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endParaRPr lang="en-GB" sz="12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A weekly web</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-magazine on all things design. Has some great current case-studies.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0353427"/>
                  </a:ext>
                </a:extLst>
              </a:tr>
            </a:tbl>
          </a:graphicData>
        </a:graphic>
      </p:graphicFrame>
      <p:pic>
        <p:nvPicPr>
          <p:cNvPr id="2" name="Picture 1">
            <a:extLst>
              <a:ext uri="{FF2B5EF4-FFF2-40B4-BE49-F238E27FC236}">
                <a16:creationId xmlns:a16="http://schemas.microsoft.com/office/drawing/2014/main" id="{E003342E-781D-4B52-BBCC-6EA41958A980}"/>
              </a:ext>
            </a:extLst>
          </p:cNvPr>
          <p:cNvPicPr>
            <a:picLocks noChangeAspect="1"/>
          </p:cNvPicPr>
          <p:nvPr/>
        </p:nvPicPr>
        <p:blipFill>
          <a:blip r:embed="rId5"/>
          <a:stretch>
            <a:fillRect/>
          </a:stretch>
        </p:blipFill>
        <p:spPr>
          <a:xfrm>
            <a:off x="472789" y="1078023"/>
            <a:ext cx="1533627" cy="1449277"/>
          </a:xfrm>
          <a:prstGeom prst="rect">
            <a:avLst/>
          </a:prstGeom>
        </p:spPr>
      </p:pic>
      <p:pic>
        <p:nvPicPr>
          <p:cNvPr id="4" name="Picture 3">
            <a:extLst>
              <a:ext uri="{FF2B5EF4-FFF2-40B4-BE49-F238E27FC236}">
                <a16:creationId xmlns:a16="http://schemas.microsoft.com/office/drawing/2014/main" id="{C2CB0C65-BE07-46D4-9328-6DAC313B2B00}"/>
              </a:ext>
            </a:extLst>
          </p:cNvPr>
          <p:cNvPicPr>
            <a:picLocks noChangeAspect="1"/>
          </p:cNvPicPr>
          <p:nvPr/>
        </p:nvPicPr>
        <p:blipFill>
          <a:blip r:embed="rId6"/>
          <a:stretch>
            <a:fillRect/>
          </a:stretch>
        </p:blipFill>
        <p:spPr>
          <a:xfrm>
            <a:off x="2433985" y="1078023"/>
            <a:ext cx="1977330" cy="1592849"/>
          </a:xfrm>
          <a:prstGeom prst="rect">
            <a:avLst/>
          </a:prstGeom>
        </p:spPr>
      </p:pic>
      <p:pic>
        <p:nvPicPr>
          <p:cNvPr id="6" name="Picture 5">
            <a:extLst>
              <a:ext uri="{FF2B5EF4-FFF2-40B4-BE49-F238E27FC236}">
                <a16:creationId xmlns:a16="http://schemas.microsoft.com/office/drawing/2014/main" id="{621C39CB-CC16-4D24-9F8E-A7E3D5ADF73C}"/>
              </a:ext>
            </a:extLst>
          </p:cNvPr>
          <p:cNvPicPr>
            <a:picLocks noChangeAspect="1"/>
          </p:cNvPicPr>
          <p:nvPr/>
        </p:nvPicPr>
        <p:blipFill>
          <a:blip r:embed="rId7"/>
          <a:stretch>
            <a:fillRect/>
          </a:stretch>
        </p:blipFill>
        <p:spPr>
          <a:xfrm>
            <a:off x="2440432" y="3364533"/>
            <a:ext cx="1977134" cy="1366020"/>
          </a:xfrm>
          <a:prstGeom prst="rect">
            <a:avLst/>
          </a:prstGeom>
        </p:spPr>
      </p:pic>
      <p:pic>
        <p:nvPicPr>
          <p:cNvPr id="15" name="Picture 14">
            <a:extLst>
              <a:ext uri="{FF2B5EF4-FFF2-40B4-BE49-F238E27FC236}">
                <a16:creationId xmlns:a16="http://schemas.microsoft.com/office/drawing/2014/main" id="{C618B4A8-BD8C-46F9-9607-9D31D945CC31}"/>
              </a:ext>
            </a:extLst>
          </p:cNvPr>
          <p:cNvPicPr>
            <a:picLocks noChangeAspect="1"/>
          </p:cNvPicPr>
          <p:nvPr/>
        </p:nvPicPr>
        <p:blipFill>
          <a:blip r:embed="rId8"/>
          <a:stretch>
            <a:fillRect/>
          </a:stretch>
        </p:blipFill>
        <p:spPr>
          <a:xfrm>
            <a:off x="631292" y="5175447"/>
            <a:ext cx="1375124" cy="1359497"/>
          </a:xfrm>
          <a:prstGeom prst="rect">
            <a:avLst/>
          </a:prstGeom>
        </p:spPr>
      </p:pic>
      <p:pic>
        <p:nvPicPr>
          <p:cNvPr id="16" name="Picture 15">
            <a:extLst>
              <a:ext uri="{FF2B5EF4-FFF2-40B4-BE49-F238E27FC236}">
                <a16:creationId xmlns:a16="http://schemas.microsoft.com/office/drawing/2014/main" id="{5185D419-CCFC-4E32-AC10-4A78A865AA10}"/>
              </a:ext>
            </a:extLst>
          </p:cNvPr>
          <p:cNvPicPr>
            <a:picLocks noChangeAspect="1"/>
          </p:cNvPicPr>
          <p:nvPr/>
        </p:nvPicPr>
        <p:blipFill>
          <a:blip r:embed="rId9"/>
          <a:stretch>
            <a:fillRect/>
          </a:stretch>
        </p:blipFill>
        <p:spPr>
          <a:xfrm>
            <a:off x="2478627" y="5175447"/>
            <a:ext cx="1884272" cy="1592849"/>
          </a:xfrm>
          <a:prstGeom prst="rect">
            <a:avLst/>
          </a:prstGeom>
        </p:spPr>
      </p:pic>
      <p:pic>
        <p:nvPicPr>
          <p:cNvPr id="17" name="Picture 16">
            <a:extLst>
              <a:ext uri="{FF2B5EF4-FFF2-40B4-BE49-F238E27FC236}">
                <a16:creationId xmlns:a16="http://schemas.microsoft.com/office/drawing/2014/main" id="{9EFDADFA-C998-4F00-A10F-725A69D99B83}"/>
              </a:ext>
            </a:extLst>
          </p:cNvPr>
          <p:cNvPicPr>
            <a:picLocks noChangeAspect="1"/>
          </p:cNvPicPr>
          <p:nvPr/>
        </p:nvPicPr>
        <p:blipFill>
          <a:blip r:embed="rId10"/>
          <a:stretch>
            <a:fillRect/>
          </a:stretch>
        </p:blipFill>
        <p:spPr>
          <a:xfrm>
            <a:off x="468008" y="7575419"/>
            <a:ext cx="1709126" cy="944517"/>
          </a:xfrm>
          <a:prstGeom prst="rect">
            <a:avLst/>
          </a:prstGeom>
        </p:spPr>
      </p:pic>
      <p:pic>
        <p:nvPicPr>
          <p:cNvPr id="18" name="Picture 17">
            <a:extLst>
              <a:ext uri="{FF2B5EF4-FFF2-40B4-BE49-F238E27FC236}">
                <a16:creationId xmlns:a16="http://schemas.microsoft.com/office/drawing/2014/main" id="{2667EB93-4993-42D1-833A-D6B4AB3A6392}"/>
              </a:ext>
            </a:extLst>
          </p:cNvPr>
          <p:cNvPicPr>
            <a:picLocks noChangeAspect="1"/>
          </p:cNvPicPr>
          <p:nvPr/>
        </p:nvPicPr>
        <p:blipFill>
          <a:blip r:embed="rId11"/>
          <a:stretch>
            <a:fillRect/>
          </a:stretch>
        </p:blipFill>
        <p:spPr>
          <a:xfrm>
            <a:off x="2478627" y="7575419"/>
            <a:ext cx="1910212" cy="1191732"/>
          </a:xfrm>
          <a:prstGeom prst="rect">
            <a:avLst/>
          </a:prstGeom>
        </p:spPr>
      </p:pic>
      <p:pic>
        <p:nvPicPr>
          <p:cNvPr id="12" name="Picture 4" descr="design technology small.jpeg">
            <a:extLst>
              <a:ext uri="{FF2B5EF4-FFF2-40B4-BE49-F238E27FC236}">
                <a16:creationId xmlns:a16="http://schemas.microsoft.com/office/drawing/2014/main" id="{BE714638-74D5-4277-8DDA-A72E82CA2D2E}"/>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7034" y="196096"/>
            <a:ext cx="1008466" cy="37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97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43518-C3A2-4EF9-B74C-88D3E36778ED}"/>
              </a:ext>
            </a:extLst>
          </p:cNvPr>
          <p:cNvPicPr>
            <a:picLocks noChangeAspect="1"/>
          </p:cNvPicPr>
          <p:nvPr/>
        </p:nvPicPr>
        <p:blipFill>
          <a:blip r:embed="rId2"/>
          <a:stretch>
            <a:fillRect/>
          </a:stretch>
        </p:blipFill>
        <p:spPr>
          <a:xfrm>
            <a:off x="131788" y="5843147"/>
            <a:ext cx="6594423" cy="3954463"/>
          </a:xfrm>
          <a:prstGeom prst="rect">
            <a:avLst/>
          </a:prstGeom>
        </p:spPr>
      </p:pic>
      <p:sp>
        <p:nvSpPr>
          <p:cNvPr id="2" name="Title 1">
            <a:extLst>
              <a:ext uri="{FF2B5EF4-FFF2-40B4-BE49-F238E27FC236}">
                <a16:creationId xmlns:a16="http://schemas.microsoft.com/office/drawing/2014/main" id="{5B6C7B01-4E8C-4587-B623-88C86EBC03EF}"/>
              </a:ext>
            </a:extLst>
          </p:cNvPr>
          <p:cNvSpPr>
            <a:spLocks noGrp="1"/>
          </p:cNvSpPr>
          <p:nvPr>
            <p:ph type="title"/>
          </p:nvPr>
        </p:nvSpPr>
        <p:spPr>
          <a:xfrm>
            <a:off x="471488" y="324205"/>
            <a:ext cx="5915025" cy="1060095"/>
          </a:xfrm>
          <a:ln w="76200"/>
        </p:spPr>
        <p:style>
          <a:lnRef idx="2">
            <a:schemeClr val="accent1"/>
          </a:lnRef>
          <a:fillRef idx="1">
            <a:schemeClr val="lt1"/>
          </a:fillRef>
          <a:effectRef idx="0">
            <a:schemeClr val="accent1"/>
          </a:effectRef>
          <a:fontRef idx="minor">
            <a:schemeClr val="dk1"/>
          </a:fontRef>
        </p:style>
        <p:txBody>
          <a:bodyPr/>
          <a:lstStyle/>
          <a:p>
            <a:pPr algn="ctr"/>
            <a:r>
              <a:rPr lang="en-GB" b="1" dirty="0">
                <a:latin typeface="CenturyGothic-Bold"/>
              </a:rPr>
              <a:t>Summer Learning Project</a:t>
            </a:r>
          </a:p>
        </p:txBody>
      </p:sp>
      <p:sp>
        <p:nvSpPr>
          <p:cNvPr id="3" name="Content Placeholder 2">
            <a:extLst>
              <a:ext uri="{FF2B5EF4-FFF2-40B4-BE49-F238E27FC236}">
                <a16:creationId xmlns:a16="http://schemas.microsoft.com/office/drawing/2014/main" id="{F6F3AB7B-AAF2-4566-B039-4CCCE59DDCAE}"/>
              </a:ext>
            </a:extLst>
          </p:cNvPr>
          <p:cNvSpPr>
            <a:spLocks noGrp="1"/>
          </p:cNvSpPr>
          <p:nvPr>
            <p:ph idx="1"/>
          </p:nvPr>
        </p:nvSpPr>
        <p:spPr>
          <a:xfrm>
            <a:off x="471488" y="1646414"/>
            <a:ext cx="5915025" cy="3839986"/>
          </a:xfrm>
          <a:ln w="38100"/>
        </p:spPr>
        <p:style>
          <a:lnRef idx="2">
            <a:schemeClr val="accent1"/>
          </a:lnRef>
          <a:fillRef idx="1">
            <a:schemeClr val="lt1"/>
          </a:fillRef>
          <a:effectRef idx="0">
            <a:schemeClr val="accent1"/>
          </a:effectRef>
          <a:fontRef idx="minor">
            <a:schemeClr val="dk1"/>
          </a:fontRef>
        </p:style>
        <p:txBody>
          <a:bodyPr/>
          <a:lstStyle/>
          <a:p>
            <a:pPr marL="0" indent="0">
              <a:buNone/>
            </a:pPr>
            <a:r>
              <a:rPr lang="en-GB" b="1" dirty="0">
                <a:latin typeface="CenturyGothic-Bold"/>
              </a:rPr>
              <a:t>Please select one of the following designers and complete a mini research project over the summer holidays.</a:t>
            </a:r>
          </a:p>
          <a:p>
            <a:pPr marL="0" indent="0">
              <a:buNone/>
            </a:pPr>
            <a:endParaRPr lang="en-GB" b="1" dirty="0">
              <a:latin typeface="CenturyGothic-Bold"/>
            </a:endParaRPr>
          </a:p>
          <a:p>
            <a:pPr marL="0" indent="0">
              <a:buNone/>
            </a:pPr>
            <a:r>
              <a:rPr lang="en-GB" b="1" dirty="0">
                <a:latin typeface="CenturyGothic-Bold"/>
              </a:rPr>
              <a:t>You may choose to present your work in whatever media/materials you choose. This could be PowerPoint, Card, Paper, Collage, Video, 3D Models or anything else you think would be appropriate.</a:t>
            </a:r>
          </a:p>
          <a:p>
            <a:pPr marL="0" indent="0">
              <a:buNone/>
            </a:pPr>
            <a:endParaRPr lang="en-GB" b="1" dirty="0">
              <a:latin typeface="CenturyGothic-Bold"/>
            </a:endParaRPr>
          </a:p>
          <a:p>
            <a:pPr marL="0" indent="0">
              <a:buNone/>
            </a:pPr>
            <a:r>
              <a:rPr lang="en-GB" b="1" dirty="0">
                <a:latin typeface="CenturyGothic-Bold"/>
              </a:rPr>
              <a:t>You will present your project when we return in September to the class so be ready!!!</a:t>
            </a:r>
          </a:p>
        </p:txBody>
      </p:sp>
      <p:sp>
        <p:nvSpPr>
          <p:cNvPr id="5" name="Teardrop 4">
            <a:extLst>
              <a:ext uri="{FF2B5EF4-FFF2-40B4-BE49-F238E27FC236}">
                <a16:creationId xmlns:a16="http://schemas.microsoft.com/office/drawing/2014/main" id="{604588F3-BCF5-448C-8933-B02C3E51C9D4}"/>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E1EE0F5-51CF-4C5B-B3F5-ED2F746A71B5}"/>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6</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506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3E6BD-8A18-4961-9D49-97F57FEF99F3}"/>
              </a:ext>
            </a:extLst>
          </p:cNvPr>
          <p:cNvPicPr>
            <a:picLocks noChangeAspect="1"/>
          </p:cNvPicPr>
          <p:nvPr/>
        </p:nvPicPr>
        <p:blipFill rotWithShape="1">
          <a:blip r:embed="rId2"/>
          <a:srcRect l="17407" t="19676" r="4074" b="8796"/>
          <a:stretch/>
        </p:blipFill>
        <p:spPr>
          <a:xfrm rot="5400000">
            <a:off x="-1031875" y="1702032"/>
            <a:ext cx="8921750" cy="6501936"/>
          </a:xfrm>
          <a:prstGeom prst="rect">
            <a:avLst/>
          </a:prstGeom>
        </p:spPr>
      </p:pic>
      <p:sp>
        <p:nvSpPr>
          <p:cNvPr id="5" name="Teardrop 4">
            <a:extLst>
              <a:ext uri="{FF2B5EF4-FFF2-40B4-BE49-F238E27FC236}">
                <a16:creationId xmlns:a16="http://schemas.microsoft.com/office/drawing/2014/main" id="{D6E79903-671D-4BA0-B2A4-20F00D428975}"/>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5090852-D8AE-46B2-9D8E-ECB0BB326F00}"/>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7</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6086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42925-A8F7-4511-9457-A05D9510486F}"/>
              </a:ext>
            </a:extLst>
          </p:cNvPr>
          <p:cNvPicPr>
            <a:picLocks noChangeAspect="1"/>
          </p:cNvPicPr>
          <p:nvPr/>
        </p:nvPicPr>
        <p:blipFill rotWithShape="1">
          <a:blip r:embed="rId2"/>
          <a:srcRect l="17777" t="19676" r="3334" b="8565"/>
          <a:stretch/>
        </p:blipFill>
        <p:spPr>
          <a:xfrm rot="5400000">
            <a:off x="-1079501" y="1672166"/>
            <a:ext cx="9017000" cy="6561667"/>
          </a:xfrm>
          <a:prstGeom prst="rect">
            <a:avLst/>
          </a:prstGeom>
        </p:spPr>
      </p:pic>
      <p:sp>
        <p:nvSpPr>
          <p:cNvPr id="5" name="Teardrop 4">
            <a:extLst>
              <a:ext uri="{FF2B5EF4-FFF2-40B4-BE49-F238E27FC236}">
                <a16:creationId xmlns:a16="http://schemas.microsoft.com/office/drawing/2014/main" id="{80D8C403-A831-4106-AA64-C805C092C404}"/>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1924983-C71F-4495-8C10-5CD6AB5430F5}"/>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8</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357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3BAB5E-6122-4375-A456-CF5E180B92CE}"/>
              </a:ext>
            </a:extLst>
          </p:cNvPr>
          <p:cNvPicPr>
            <a:picLocks noChangeAspect="1"/>
          </p:cNvPicPr>
          <p:nvPr/>
        </p:nvPicPr>
        <p:blipFill rotWithShape="1">
          <a:blip r:embed="rId2"/>
          <a:srcRect l="17223" t="18981" r="2962" b="9028"/>
          <a:stretch/>
        </p:blipFill>
        <p:spPr>
          <a:xfrm rot="5400000">
            <a:off x="-1117601" y="1672274"/>
            <a:ext cx="9093200" cy="6561451"/>
          </a:xfrm>
          <a:prstGeom prst="rect">
            <a:avLst/>
          </a:prstGeom>
        </p:spPr>
      </p:pic>
      <p:sp>
        <p:nvSpPr>
          <p:cNvPr id="5" name="Teardrop 4">
            <a:extLst>
              <a:ext uri="{FF2B5EF4-FFF2-40B4-BE49-F238E27FC236}">
                <a16:creationId xmlns:a16="http://schemas.microsoft.com/office/drawing/2014/main" id="{B4F96AE6-9E3A-473F-8E4F-9DFADC01711D}"/>
              </a:ext>
            </a:extLst>
          </p:cNvPr>
          <p:cNvSpPr/>
          <p:nvPr/>
        </p:nvSpPr>
        <p:spPr>
          <a:xfrm>
            <a:off x="6057900" y="88900"/>
            <a:ext cx="711200" cy="711200"/>
          </a:xfrm>
          <a:prstGeom prst="teardrop">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C6F1258-971A-4067-B0D6-DF03512C1C04}"/>
              </a:ext>
            </a:extLst>
          </p:cNvPr>
          <p:cNvSpPr/>
          <p:nvPr/>
        </p:nvSpPr>
        <p:spPr>
          <a:xfrm>
            <a:off x="6057900" y="88900"/>
            <a:ext cx="761626" cy="584775"/>
          </a:xfrm>
          <a:prstGeom prst="rect">
            <a:avLst/>
          </a:prstGeom>
          <a:noFill/>
        </p:spPr>
        <p:txBody>
          <a:bodyPr wrap="square" lIns="91440" tIns="45720" rIns="91440" bIns="45720">
            <a:spAutoFit/>
          </a:bodyPr>
          <a:lstStyle/>
          <a:p>
            <a:pPr algn="ctr"/>
            <a:r>
              <a:rPr lang="en-US" sz="3200" b="1" dirty="0">
                <a:ln w="0"/>
                <a:solidFill>
                  <a:schemeClr val="bg1"/>
                </a:solidFill>
                <a:effectLst>
                  <a:outerShdw blurRad="38100" dist="19050" dir="2700000" algn="tl" rotWithShape="0">
                    <a:schemeClr val="dk1">
                      <a:alpha val="40000"/>
                    </a:schemeClr>
                  </a:outerShdw>
                </a:effectLst>
              </a:rPr>
              <a:t>9</a:t>
            </a:r>
            <a:endParaRPr lang="en-US" sz="32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9387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TotalTime>
  <Words>764</Words>
  <Application>Microsoft Office PowerPoint</Application>
  <PresentationFormat>A4 Paper (210x297 mm)</PresentationFormat>
  <Paragraphs>141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CenturyGothic-Bold</vt:lpstr>
      <vt:lpstr>MicrosoftSansSerif</vt:lpstr>
      <vt:lpstr>Open Sans</vt:lpstr>
      <vt:lpstr>Office Theme</vt:lpstr>
      <vt:lpstr>Product Design A-Level</vt:lpstr>
      <vt:lpstr>PowerPoint Presentation</vt:lpstr>
      <vt:lpstr>PowerPoint Presentation</vt:lpstr>
      <vt:lpstr>PowerPoint Presentation</vt:lpstr>
      <vt:lpstr>PowerPoint Presentation</vt:lpstr>
      <vt:lpstr>Summer Learning Project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 A-Level</dc:title>
  <dc:creator>Simon Brown</dc:creator>
  <cp:lastModifiedBy>Michaela Booth</cp:lastModifiedBy>
  <cp:revision>21</cp:revision>
  <cp:lastPrinted>2022-06-08T12:34:26Z</cp:lastPrinted>
  <dcterms:created xsi:type="dcterms:W3CDTF">2022-05-26T13:43:36Z</dcterms:created>
  <dcterms:modified xsi:type="dcterms:W3CDTF">2022-07-01T06:51:20Z</dcterms:modified>
</cp:coreProperties>
</file>